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9"/>
  </p:notesMasterIdLst>
  <p:sldIdLst>
    <p:sldId id="256" r:id="rId2"/>
    <p:sldId id="463" r:id="rId3"/>
    <p:sldId id="514" r:id="rId4"/>
    <p:sldId id="518" r:id="rId5"/>
    <p:sldId id="523" r:id="rId6"/>
    <p:sldId id="524" r:id="rId7"/>
    <p:sldId id="512" r:id="rId8"/>
    <p:sldId id="513" r:id="rId9"/>
    <p:sldId id="516" r:id="rId10"/>
    <p:sldId id="519" r:id="rId11"/>
    <p:sldId id="257" r:id="rId12"/>
    <p:sldId id="520" r:id="rId13"/>
    <p:sldId id="522" r:id="rId14"/>
    <p:sldId id="521" r:id="rId15"/>
    <p:sldId id="508" r:id="rId16"/>
    <p:sldId id="517" r:id="rId17"/>
    <p:sldId id="509" r:id="rId18"/>
    <p:sldId id="525" r:id="rId19"/>
    <p:sldId id="526" r:id="rId20"/>
    <p:sldId id="527" r:id="rId21"/>
    <p:sldId id="528" r:id="rId22"/>
    <p:sldId id="510" r:id="rId23"/>
    <p:sldId id="511" r:id="rId24"/>
    <p:sldId id="529" r:id="rId25"/>
    <p:sldId id="530" r:id="rId26"/>
    <p:sldId id="531" r:id="rId27"/>
    <p:sldId id="532" r:id="rId28"/>
    <p:sldId id="533" r:id="rId29"/>
    <p:sldId id="534" r:id="rId30"/>
    <p:sldId id="535" r:id="rId31"/>
    <p:sldId id="536" r:id="rId32"/>
    <p:sldId id="477" r:id="rId33"/>
    <p:sldId id="399" r:id="rId34"/>
    <p:sldId id="409" r:id="rId35"/>
    <p:sldId id="481" r:id="rId36"/>
    <p:sldId id="482" r:id="rId37"/>
    <p:sldId id="50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s://cap.cloud.sap/docs/advanced/odata#vocabularie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2/01%20-%20annotation.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2/02%20-%20Criticality%20and%20Action/02%20-%20annotation.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github.com/soyuztechnologies/CAPM_XSA_Training/blob/master/Day%2012/02%20-%20Criticality%20and%20Action/02%20-%20CatalogService.cds.tx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cap.cloud.sap/docs/cds/cq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2/03%20-%20ObjectPage%20annotations.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2/04%20-%20Third%20Level%20Drildown.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8.tiff"/><Relationship Id="rId5" Type="http://schemas.openxmlformats.org/officeDocument/2006/relationships/image" Target="../media/image47.tiff"/><Relationship Id="rId10" Type="http://schemas.openxmlformats.org/officeDocument/2006/relationships/image" Target="../media/image2.png"/><Relationship Id="rId4" Type="http://schemas.openxmlformats.org/officeDocument/2006/relationships/image" Target="../media/image46.tiff"/><Relationship Id="rId9" Type="http://schemas.openxmlformats.org/officeDocument/2006/relationships/hyperlink" Target="https://anubhavtrainings.com/"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1.jpg"/><Relationship Id="rId7" Type="http://schemas.openxmlformats.org/officeDocument/2006/relationships/image" Target="../media/image5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4.png"/></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1/03%20CDS%20Query%20Language/mysimpleservice.js.txt"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s://github.com/soyuztechnologies/CAPM_XSA_Training/blob/master/Day%2011/03%20CDS%20Query%20Language/test.http.txt"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1/04%20-%20Actions%20and%20Functions/CatalogService.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github.com/soyuztechnologies/CAPM_XSA_Training/blob/master/Day%2011/04%20-%20Actions%20and%20Functions/test.http.txt" TargetMode="External"/><Relationship Id="rId4" Type="http://schemas.openxmlformats.org/officeDocument/2006/relationships/hyperlink" Target="https://github.com/soyuztechnologies/CAPM_XSA_Training/blob/master/Day%2011/04%20-%20Actions%20and%20Functions/catalogService.js.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a:t>
            </a:r>
          </a:p>
        </p:txBody>
      </p:sp>
      <p:sp>
        <p:nvSpPr>
          <p:cNvPr id="9" name="TextBox 8">
            <a:extLst>
              <a:ext uri="{FF2B5EF4-FFF2-40B4-BE49-F238E27FC236}">
                <a16:creationId xmlns:a16="http://schemas.microsoft.com/office/drawing/2014/main" id="{655A7772-DF6C-4417-A642-4A0FD73230B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4" name="Picture 4">
            <a:extLst>
              <a:ext uri="{FF2B5EF4-FFF2-40B4-BE49-F238E27FC236}">
                <a16:creationId xmlns:a16="http://schemas.microsoft.com/office/drawing/2014/main" id="{570E2E63-19D6-4955-AD4E-888A6A623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71BC511-5CE4-4D4D-8BD5-1DB7C5FD64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Shape 25">
            <a:extLst>
              <a:ext uri="{FF2B5EF4-FFF2-40B4-BE49-F238E27FC236}">
                <a16:creationId xmlns:a16="http://schemas.microsoft.com/office/drawing/2014/main" id="{DF2A0E33-5C99-4EE1-89FA-6A496968EEFF}"/>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Freeform: Shape 26">
            <a:extLst>
              <a:ext uri="{FF2B5EF4-FFF2-40B4-BE49-F238E27FC236}">
                <a16:creationId xmlns:a16="http://schemas.microsoft.com/office/drawing/2014/main" id="{F747FEA1-E683-48A4-AB21-5753E5C639A6}"/>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7913A1FD-C5A9-43C0-9F24-C98638F4E09C}"/>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Freeform: Shape 28">
            <a:extLst>
              <a:ext uri="{FF2B5EF4-FFF2-40B4-BE49-F238E27FC236}">
                <a16:creationId xmlns:a16="http://schemas.microsoft.com/office/drawing/2014/main" id="{D76A39B4-2C51-4071-88FF-2CB51365F3C4}"/>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209977B2-4910-4A02-A105-56D22D0351B8}"/>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31" name="TextBox 30">
            <a:extLst>
              <a:ext uri="{FF2B5EF4-FFF2-40B4-BE49-F238E27FC236}">
                <a16:creationId xmlns:a16="http://schemas.microsoft.com/office/drawing/2014/main" id="{2F69C022-60C2-4804-962E-7F4BDA247CCB}"/>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32" name="TextBox 31">
            <a:extLst>
              <a:ext uri="{FF2B5EF4-FFF2-40B4-BE49-F238E27FC236}">
                <a16:creationId xmlns:a16="http://schemas.microsoft.com/office/drawing/2014/main" id="{8E9BF43A-22F5-4FF4-9F51-C6D47350B893}"/>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33" name="TextBox 32">
            <a:extLst>
              <a:ext uri="{FF2B5EF4-FFF2-40B4-BE49-F238E27FC236}">
                <a16:creationId xmlns:a16="http://schemas.microsoft.com/office/drawing/2014/main" id="{88256674-C144-4F23-A97F-9592AED525F7}"/>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34" name="TextBox 33">
            <a:extLst>
              <a:ext uri="{FF2B5EF4-FFF2-40B4-BE49-F238E27FC236}">
                <a16:creationId xmlns:a16="http://schemas.microsoft.com/office/drawing/2014/main" id="{5A91E966-A2AB-4436-A9A9-99188BE784C5}"/>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35" name="TextBox 34">
            <a:extLst>
              <a:ext uri="{FF2B5EF4-FFF2-40B4-BE49-F238E27FC236}">
                <a16:creationId xmlns:a16="http://schemas.microsoft.com/office/drawing/2014/main" id="{96BDD80C-BEFA-4D5F-AB43-CAA586368ACC}"/>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36" name="TextBox 35">
            <a:extLst>
              <a:ext uri="{FF2B5EF4-FFF2-40B4-BE49-F238E27FC236}">
                <a16:creationId xmlns:a16="http://schemas.microsoft.com/office/drawing/2014/main" id="{3C9A053F-BA13-44CB-8A62-13E758CADD78}"/>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37" name="TextBox 36">
            <a:extLst>
              <a:ext uri="{FF2B5EF4-FFF2-40B4-BE49-F238E27FC236}">
                <a16:creationId xmlns:a16="http://schemas.microsoft.com/office/drawing/2014/main" id="{E4336FAC-BA2B-423F-962A-349C8AB5B2C2}"/>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Tree>
    <p:extLst>
      <p:ext uri="{BB962C8B-B14F-4D97-AF65-F5344CB8AC3E}">
        <p14:creationId xmlns:p14="http://schemas.microsoft.com/office/powerpoint/2010/main" val="3279787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Responsive Web Design</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754326"/>
          </a:xfrm>
          <a:prstGeom prst="rect">
            <a:avLst/>
          </a:prstGeom>
          <a:noFill/>
        </p:spPr>
        <p:txBody>
          <a:bodyPr wrap="square" rtlCol="0">
            <a:spAutoFit/>
          </a:bodyPr>
          <a:lstStyle/>
          <a:p>
            <a:pPr algn="just"/>
            <a:r>
              <a:rPr lang="en-US" b="1" i="0" dirty="0">
                <a:solidFill>
                  <a:srgbClr val="202124"/>
                </a:solidFill>
                <a:effectLst/>
              </a:rPr>
              <a:t>Responsive web design </a:t>
            </a:r>
            <a:r>
              <a:rPr lang="en-US" b="0" i="0" dirty="0">
                <a:solidFill>
                  <a:srgbClr val="202124"/>
                </a:solidFill>
                <a:effectLst/>
              </a:rPr>
              <a:t>(RWD) is </a:t>
            </a:r>
            <a:r>
              <a:rPr lang="en-US" b="1" i="0" dirty="0">
                <a:solidFill>
                  <a:srgbClr val="202124"/>
                </a:solidFill>
                <a:effectLst/>
              </a:rPr>
              <a:t>a web development approach that creates dynamic changes to the appearance of a web application</a:t>
            </a:r>
            <a:r>
              <a:rPr lang="en-US" b="0" i="0" dirty="0">
                <a:solidFill>
                  <a:srgbClr val="202124"/>
                </a:solidFill>
                <a:effectLst/>
              </a:rPr>
              <a:t>, depending on the screen size and orientation of the device being used to view it.</a:t>
            </a:r>
          </a:p>
          <a:p>
            <a:pPr marL="285750" indent="-285750" algn="just">
              <a:buFont typeface="Arial" panose="020B0604020202020204" pitchFamily="34" charset="0"/>
              <a:buChar char="•"/>
            </a:pPr>
            <a:r>
              <a:rPr lang="en-US" b="0" i="0" dirty="0">
                <a:solidFill>
                  <a:srgbClr val="000000"/>
                </a:solidFill>
                <a:effectLst/>
              </a:rPr>
              <a:t>Responsive Web Design is about using HTML and CSS to automatically resize, hide, shrink, or enlarge, a website, to make it look good on all devices (desktops, tablets, and phones).</a:t>
            </a:r>
          </a:p>
          <a:p>
            <a:pPr algn="just"/>
            <a:endParaRPr lang="en-US" dirty="0">
              <a:solidFill>
                <a:srgbClr val="000000"/>
              </a:solidFill>
            </a:endParaRPr>
          </a:p>
          <a:p>
            <a:pPr algn="just"/>
            <a:r>
              <a:rPr lang="en-US" dirty="0">
                <a:solidFill>
                  <a:srgbClr val="000000"/>
                </a:solidFill>
              </a:rPr>
              <a:t>Now a days, all the frameworks are designed to adept the UI according to the screen size of the device.</a:t>
            </a:r>
            <a:endParaRPr lang="en-US" sz="1800" dirty="0"/>
          </a:p>
        </p:txBody>
      </p:sp>
      <p:pic>
        <p:nvPicPr>
          <p:cNvPr id="7" name="Picture 4">
            <a:extLst>
              <a:ext uri="{FF2B5EF4-FFF2-40B4-BE49-F238E27FC236}">
                <a16:creationId xmlns:a16="http://schemas.microsoft.com/office/drawing/2014/main" id="{0C960924-C369-4728-90DF-BF3AFF929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1227" y="2931046"/>
            <a:ext cx="5659987" cy="3195154"/>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id="{CE557C27-B974-4971-A4B3-124BF0FF8CCC}"/>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33043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solidFill>
                  <a:srgbClr val="3C3C3C"/>
                </a:solidFill>
                <a:effectLst/>
              </a:rPr>
              <a:t>The task of the client/server technology components is to provide a reusable runtime environment for other components that use the client server technology as the basis on which to process requests. The focus is on optimizing operating system resources (CPU, memory, etc.), in terms of performance, scalability, and robustness.</a:t>
            </a:r>
          </a:p>
          <a:p>
            <a:pPr algn="just"/>
            <a:r>
              <a:rPr lang="en-US" b="0" i="0" dirty="0">
                <a:solidFill>
                  <a:srgbClr val="3C3C3C"/>
                </a:solidFill>
                <a:effectLst/>
              </a:rPr>
              <a:t>In addition to the components in the SAP kernel there are programs that regulate data traffic in the network, such as the SAP router and the SAP Web Dispatcher, as well as smaller monitoring and test programs.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D74A763F-5544-4DD5-8DCC-07BA8A8BAA4F}"/>
              </a:ext>
            </a:extLst>
          </p:cNvPr>
          <p:cNvSpPr/>
          <p:nvPr/>
        </p:nvSpPr>
        <p:spPr>
          <a:xfrm>
            <a:off x="8285473" y="2572978"/>
            <a:ext cx="1563425" cy="19684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a:t>
            </a:r>
          </a:p>
          <a:p>
            <a:pPr algn="ctr"/>
            <a:r>
              <a:rPr lang="en-US" dirty="0"/>
              <a:t>Server</a:t>
            </a:r>
          </a:p>
          <a:p>
            <a:pPr algn="ctr"/>
            <a:r>
              <a:rPr lang="en-US" dirty="0"/>
              <a:t>Computer on cloud</a:t>
            </a:r>
          </a:p>
          <a:p>
            <a:pPr algn="ctr"/>
            <a:r>
              <a:rPr lang="en-US" dirty="0"/>
              <a:t>IP Address</a:t>
            </a:r>
          </a:p>
        </p:txBody>
      </p:sp>
      <p:sp>
        <p:nvSpPr>
          <p:cNvPr id="7" name="Oval 6">
            <a:extLst>
              <a:ext uri="{FF2B5EF4-FFF2-40B4-BE49-F238E27FC236}">
                <a16:creationId xmlns:a16="http://schemas.microsoft.com/office/drawing/2014/main" id="{42ED3B11-8666-4485-9B94-A09E4041A3F0}"/>
              </a:ext>
            </a:extLst>
          </p:cNvPr>
          <p:cNvSpPr/>
          <p:nvPr/>
        </p:nvSpPr>
        <p:spPr>
          <a:xfrm>
            <a:off x="8510241" y="4541409"/>
            <a:ext cx="381000" cy="3776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D5E83BB-BAA0-4040-B54E-3D2107FCDE8C}"/>
              </a:ext>
            </a:extLst>
          </p:cNvPr>
          <p:cNvSpPr/>
          <p:nvPr/>
        </p:nvSpPr>
        <p:spPr>
          <a:xfrm>
            <a:off x="1501659" y="3089596"/>
            <a:ext cx="1745676" cy="92814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Fiori</a:t>
            </a:r>
          </a:p>
        </p:txBody>
      </p:sp>
      <p:sp>
        <p:nvSpPr>
          <p:cNvPr id="10" name="Rectangle 9">
            <a:extLst>
              <a:ext uri="{FF2B5EF4-FFF2-40B4-BE49-F238E27FC236}">
                <a16:creationId xmlns:a16="http://schemas.microsoft.com/office/drawing/2014/main" id="{38EE9657-A7DA-4BF0-BEAD-42D4DCC504D6}"/>
              </a:ext>
            </a:extLst>
          </p:cNvPr>
          <p:cNvSpPr/>
          <p:nvPr/>
        </p:nvSpPr>
        <p:spPr>
          <a:xfrm>
            <a:off x="2816837" y="3756914"/>
            <a:ext cx="598228" cy="584775"/>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B16DD05-FF1A-4785-8725-07BC2E245415}"/>
              </a:ext>
            </a:extLst>
          </p:cNvPr>
          <p:cNvCxnSpPr>
            <a:cxnSpLocks/>
            <a:stCxn id="9" idx="3"/>
            <a:endCxn id="6" idx="1"/>
          </p:cNvCxnSpPr>
          <p:nvPr/>
        </p:nvCxnSpPr>
        <p:spPr>
          <a:xfrm>
            <a:off x="3247335" y="3553669"/>
            <a:ext cx="5038138" cy="3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lowchart: Magnetic Disk 11">
            <a:extLst>
              <a:ext uri="{FF2B5EF4-FFF2-40B4-BE49-F238E27FC236}">
                <a16:creationId xmlns:a16="http://schemas.microsoft.com/office/drawing/2014/main" id="{64083AAD-EFA1-4D10-AB3C-6A0F3B8CE485}"/>
              </a:ext>
            </a:extLst>
          </p:cNvPr>
          <p:cNvSpPr/>
          <p:nvPr/>
        </p:nvSpPr>
        <p:spPr>
          <a:xfrm>
            <a:off x="9948021" y="4541409"/>
            <a:ext cx="457200" cy="37760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23C01F6A-2225-4514-B243-3AA92080FDE3}"/>
              </a:ext>
            </a:extLst>
          </p:cNvPr>
          <p:cNvCxnSpPr>
            <a:cxnSpLocks/>
          </p:cNvCxnSpPr>
          <p:nvPr/>
        </p:nvCxnSpPr>
        <p:spPr>
          <a:xfrm>
            <a:off x="9835044" y="3339489"/>
            <a:ext cx="341577" cy="120192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2AF659D-D1D7-45B9-B664-C636FFA836B0}"/>
              </a:ext>
            </a:extLst>
          </p:cNvPr>
          <p:cNvCxnSpPr>
            <a:cxnSpLocks/>
            <a:endCxn id="10" idx="3"/>
          </p:cNvCxnSpPr>
          <p:nvPr/>
        </p:nvCxnSpPr>
        <p:spPr>
          <a:xfrm flipH="1">
            <a:off x="3415065" y="4049302"/>
            <a:ext cx="4881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D3D32D1-93DF-4F3E-A911-54D25140B067}"/>
              </a:ext>
            </a:extLst>
          </p:cNvPr>
          <p:cNvSpPr txBox="1"/>
          <p:nvPr/>
        </p:nvSpPr>
        <p:spPr>
          <a:xfrm>
            <a:off x="4391893" y="3248537"/>
            <a:ext cx="3200399" cy="338554"/>
          </a:xfrm>
          <a:prstGeom prst="rect">
            <a:avLst/>
          </a:prstGeom>
          <a:noFill/>
        </p:spPr>
        <p:txBody>
          <a:bodyPr wrap="square" rtlCol="0">
            <a:spAutoFit/>
          </a:bodyPr>
          <a:lstStyle/>
          <a:p>
            <a:r>
              <a:rPr lang="en-US" sz="1600" dirty="0"/>
              <a:t>Request – header + body(optional)</a:t>
            </a:r>
          </a:p>
        </p:txBody>
      </p:sp>
      <p:sp>
        <p:nvSpPr>
          <p:cNvPr id="16" name="TextBox 15">
            <a:extLst>
              <a:ext uri="{FF2B5EF4-FFF2-40B4-BE49-F238E27FC236}">
                <a16:creationId xmlns:a16="http://schemas.microsoft.com/office/drawing/2014/main" id="{952159C6-3FCF-4B7B-98EF-A70D03C1A2BA}"/>
              </a:ext>
            </a:extLst>
          </p:cNvPr>
          <p:cNvSpPr txBox="1"/>
          <p:nvPr/>
        </p:nvSpPr>
        <p:spPr>
          <a:xfrm>
            <a:off x="4525974" y="3990921"/>
            <a:ext cx="3200399" cy="584775"/>
          </a:xfrm>
          <a:prstGeom prst="rect">
            <a:avLst/>
          </a:prstGeom>
          <a:noFill/>
        </p:spPr>
        <p:txBody>
          <a:bodyPr wrap="square" rtlCol="0">
            <a:spAutoFit/>
          </a:bodyPr>
          <a:lstStyle/>
          <a:p>
            <a:r>
              <a:rPr lang="en-US" sz="1600" dirty="0"/>
              <a:t>Response – header + body(</a:t>
            </a:r>
            <a:r>
              <a:rPr lang="en-US" sz="1600" dirty="0" err="1"/>
              <a:t>html,xml</a:t>
            </a:r>
            <a:r>
              <a:rPr lang="en-US" sz="1600" dirty="0"/>
              <a:t>, </a:t>
            </a:r>
            <a:r>
              <a:rPr lang="en-US" sz="1600" dirty="0" err="1"/>
              <a:t>json,excel</a:t>
            </a:r>
            <a:r>
              <a:rPr lang="en-US" sz="1600" dirty="0"/>
              <a:t>, pdf, word,….)</a:t>
            </a:r>
          </a:p>
        </p:txBody>
      </p:sp>
      <p:sp>
        <p:nvSpPr>
          <p:cNvPr id="17" name="TextBox 16">
            <a:extLst>
              <a:ext uri="{FF2B5EF4-FFF2-40B4-BE49-F238E27FC236}">
                <a16:creationId xmlns:a16="http://schemas.microsoft.com/office/drawing/2014/main" id="{8A1BBD90-A6D0-4A03-B6BF-4B5D1FF92192}"/>
              </a:ext>
            </a:extLst>
          </p:cNvPr>
          <p:cNvSpPr txBox="1"/>
          <p:nvPr/>
        </p:nvSpPr>
        <p:spPr>
          <a:xfrm>
            <a:off x="304799" y="4413087"/>
            <a:ext cx="2689610" cy="1477328"/>
          </a:xfrm>
          <a:prstGeom prst="rect">
            <a:avLst/>
          </a:prstGeom>
          <a:noFill/>
        </p:spPr>
        <p:txBody>
          <a:bodyPr wrap="square">
            <a:spAutoFit/>
          </a:bodyPr>
          <a:lstStyle/>
          <a:p>
            <a:r>
              <a:rPr lang="en-US" sz="1800" b="1" dirty="0"/>
              <a:t>Request Types</a:t>
            </a:r>
          </a:p>
          <a:p>
            <a:r>
              <a:rPr lang="en-US" sz="1800" dirty="0"/>
              <a:t>GET – Read Data</a:t>
            </a:r>
          </a:p>
          <a:p>
            <a:r>
              <a:rPr lang="en-US" sz="1800" dirty="0"/>
              <a:t>POST – Create new Data</a:t>
            </a:r>
          </a:p>
          <a:p>
            <a:r>
              <a:rPr lang="en-US" sz="1800" dirty="0"/>
              <a:t>PUT – Update</a:t>
            </a:r>
          </a:p>
          <a:p>
            <a:r>
              <a:rPr lang="en-US" sz="1800" dirty="0"/>
              <a:t>DELETE – Remove Data</a:t>
            </a:r>
            <a:endParaRPr lang="en-US" dirty="0"/>
          </a:p>
        </p:txBody>
      </p:sp>
    </p:spTree>
    <p:extLst>
      <p:ext uri="{BB962C8B-B14F-4D97-AF65-F5344CB8AC3E}">
        <p14:creationId xmlns:p14="http://schemas.microsoft.com/office/powerpoint/2010/main" val="2466453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UI5 Framework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The UI5 framework is built on top of open standards like HTML5, CSS, JS, and jQuery. We use MVC architecture to create applications using SAPUI5.</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8251326-AC2D-41D6-86C1-6BC87D83E3DB}"/>
              </a:ext>
            </a:extLst>
          </p:cNvPr>
          <p:cNvGrpSpPr/>
          <p:nvPr/>
        </p:nvGrpSpPr>
        <p:grpSpPr>
          <a:xfrm>
            <a:off x="442127" y="1730829"/>
            <a:ext cx="10667822" cy="4347007"/>
            <a:chOff x="1035312" y="1616251"/>
            <a:chExt cx="9980430" cy="3532177"/>
          </a:xfrm>
        </p:grpSpPr>
        <p:sp>
          <p:nvSpPr>
            <p:cNvPr id="7" name="Rectangle 6">
              <a:extLst>
                <a:ext uri="{FF2B5EF4-FFF2-40B4-BE49-F238E27FC236}">
                  <a16:creationId xmlns:a16="http://schemas.microsoft.com/office/drawing/2014/main" id="{82614783-597F-4374-9A11-38F3CFCE79DE}"/>
                </a:ext>
              </a:extLst>
            </p:cNvPr>
            <p:cNvSpPr/>
            <p:nvPr/>
          </p:nvSpPr>
          <p:spPr>
            <a:xfrm>
              <a:off x="1603884" y="3164441"/>
              <a:ext cx="4608512" cy="144016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solidFill>
                    <a:schemeClr val="bg1"/>
                  </a:solidFill>
                </a:rPr>
                <a:t>SAP UI5 Design Time Component</a:t>
              </a:r>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87D776AA-6D97-42D7-BDEA-C63BB48DBDD5}"/>
                </a:ext>
              </a:extLst>
            </p:cNvPr>
            <p:cNvSpPr/>
            <p:nvPr/>
          </p:nvSpPr>
          <p:spPr>
            <a:xfrm>
              <a:off x="6212396" y="3164441"/>
              <a:ext cx="2952327" cy="144016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SAPUI5 Runtime Component</a:t>
              </a:r>
            </a:p>
            <a:p>
              <a:pPr algn="ctr"/>
              <a:endParaRPr lang="en-US" sz="1800" dirty="0"/>
            </a:p>
            <a:p>
              <a:pPr algn="ctr"/>
              <a:endParaRPr lang="en-US" sz="1800" dirty="0"/>
            </a:p>
          </p:txBody>
        </p:sp>
        <p:sp>
          <p:nvSpPr>
            <p:cNvPr id="10" name="Rectangle 9">
              <a:extLst>
                <a:ext uri="{FF2B5EF4-FFF2-40B4-BE49-F238E27FC236}">
                  <a16:creationId xmlns:a16="http://schemas.microsoft.com/office/drawing/2014/main" id="{64E196E1-3E82-457A-A713-664B3575B8BF}"/>
                </a:ext>
              </a:extLst>
            </p:cNvPr>
            <p:cNvSpPr/>
            <p:nvPr/>
          </p:nvSpPr>
          <p:spPr>
            <a:xfrm>
              <a:off x="2387588" y="478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HTML5</a:t>
              </a:r>
            </a:p>
          </p:txBody>
        </p:sp>
        <p:sp>
          <p:nvSpPr>
            <p:cNvPr id="11" name="Rectangle 10">
              <a:extLst>
                <a:ext uri="{FF2B5EF4-FFF2-40B4-BE49-F238E27FC236}">
                  <a16:creationId xmlns:a16="http://schemas.microsoft.com/office/drawing/2014/main" id="{608B67C8-7085-40C8-A646-77F697E02031}"/>
                </a:ext>
              </a:extLst>
            </p:cNvPr>
            <p:cNvSpPr/>
            <p:nvPr/>
          </p:nvSpPr>
          <p:spPr>
            <a:xfrm>
              <a:off x="3908140"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CSS</a:t>
              </a:r>
            </a:p>
          </p:txBody>
        </p:sp>
        <p:sp>
          <p:nvSpPr>
            <p:cNvPr id="12" name="Rectangle 11">
              <a:extLst>
                <a:ext uri="{FF2B5EF4-FFF2-40B4-BE49-F238E27FC236}">
                  <a16:creationId xmlns:a16="http://schemas.microsoft.com/office/drawing/2014/main" id="{E2F9334E-4201-463E-8B70-D22D2B0960E3}"/>
                </a:ext>
              </a:extLst>
            </p:cNvPr>
            <p:cNvSpPr/>
            <p:nvPr/>
          </p:nvSpPr>
          <p:spPr>
            <a:xfrm>
              <a:off x="5483932"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JS</a:t>
              </a:r>
            </a:p>
          </p:txBody>
        </p:sp>
        <p:sp>
          <p:nvSpPr>
            <p:cNvPr id="13" name="Rectangle 12">
              <a:extLst>
                <a:ext uri="{FF2B5EF4-FFF2-40B4-BE49-F238E27FC236}">
                  <a16:creationId xmlns:a16="http://schemas.microsoft.com/office/drawing/2014/main" id="{66BE08D1-9F49-4210-A226-27071161678B}"/>
                </a:ext>
              </a:extLst>
            </p:cNvPr>
            <p:cNvSpPr/>
            <p:nvPr/>
          </p:nvSpPr>
          <p:spPr>
            <a:xfrm>
              <a:off x="7077608"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jQuery</a:t>
              </a:r>
            </a:p>
          </p:txBody>
        </p:sp>
        <p:sp>
          <p:nvSpPr>
            <p:cNvPr id="14" name="Rectangle 13">
              <a:extLst>
                <a:ext uri="{FF2B5EF4-FFF2-40B4-BE49-F238E27FC236}">
                  <a16:creationId xmlns:a16="http://schemas.microsoft.com/office/drawing/2014/main" id="{5C580149-9E8E-44D2-BD2A-ED1B8BCA5317}"/>
                </a:ext>
              </a:extLst>
            </p:cNvPr>
            <p:cNvSpPr/>
            <p:nvPr/>
          </p:nvSpPr>
          <p:spPr>
            <a:xfrm>
              <a:off x="1766352" y="4279456"/>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sap.ui.core</a:t>
              </a:r>
            </a:p>
          </p:txBody>
        </p:sp>
        <p:sp>
          <p:nvSpPr>
            <p:cNvPr id="15" name="Rectangle 14">
              <a:extLst>
                <a:ext uri="{FF2B5EF4-FFF2-40B4-BE49-F238E27FC236}">
                  <a16:creationId xmlns:a16="http://schemas.microsoft.com/office/drawing/2014/main" id="{A4F06400-2B65-48AE-A660-6FDB3164B257}"/>
                </a:ext>
              </a:extLst>
            </p:cNvPr>
            <p:cNvSpPr/>
            <p:nvPr/>
          </p:nvSpPr>
          <p:spPr>
            <a:xfrm>
              <a:off x="3204828" y="4279456"/>
              <a:ext cx="1361452"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sap.ui.unified</a:t>
              </a:r>
            </a:p>
          </p:txBody>
        </p:sp>
        <p:sp>
          <p:nvSpPr>
            <p:cNvPr id="16" name="Rectangle 15">
              <a:extLst>
                <a:ext uri="{FF2B5EF4-FFF2-40B4-BE49-F238E27FC236}">
                  <a16:creationId xmlns:a16="http://schemas.microsoft.com/office/drawing/2014/main" id="{DFD9618B-FE75-4345-A96C-0CE04444A627}"/>
                </a:ext>
              </a:extLst>
            </p:cNvPr>
            <p:cNvSpPr/>
            <p:nvPr/>
          </p:nvSpPr>
          <p:spPr>
            <a:xfrm>
              <a:off x="4708612" y="4256835"/>
              <a:ext cx="1440158" cy="31065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sap.ui.core.mvc</a:t>
              </a:r>
            </a:p>
          </p:txBody>
        </p:sp>
        <p:sp>
          <p:nvSpPr>
            <p:cNvPr id="17" name="Rectangle 16">
              <a:extLst>
                <a:ext uri="{FF2B5EF4-FFF2-40B4-BE49-F238E27FC236}">
                  <a16:creationId xmlns:a16="http://schemas.microsoft.com/office/drawing/2014/main" id="{52C01442-4F04-484D-85B6-76EDD53E6F1E}"/>
                </a:ext>
              </a:extLst>
            </p:cNvPr>
            <p:cNvSpPr/>
            <p:nvPr/>
          </p:nvSpPr>
          <p:spPr>
            <a:xfrm>
              <a:off x="2479732" y="3582946"/>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sap.m</a:t>
              </a:r>
            </a:p>
          </p:txBody>
        </p:sp>
        <p:sp>
          <p:nvSpPr>
            <p:cNvPr id="18" name="Rectangle 17">
              <a:extLst>
                <a:ext uri="{FF2B5EF4-FFF2-40B4-BE49-F238E27FC236}">
                  <a16:creationId xmlns:a16="http://schemas.microsoft.com/office/drawing/2014/main" id="{FB36B89B-08F2-48ED-9B45-EC44B2BAF167}"/>
                </a:ext>
              </a:extLst>
            </p:cNvPr>
            <p:cNvSpPr/>
            <p:nvPr/>
          </p:nvSpPr>
          <p:spPr>
            <a:xfrm>
              <a:off x="2479732" y="3912131"/>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sap.ui.table</a:t>
              </a:r>
            </a:p>
          </p:txBody>
        </p:sp>
        <p:sp>
          <p:nvSpPr>
            <p:cNvPr id="19" name="Rectangle 18">
              <a:extLst>
                <a:ext uri="{FF2B5EF4-FFF2-40B4-BE49-F238E27FC236}">
                  <a16:creationId xmlns:a16="http://schemas.microsoft.com/office/drawing/2014/main" id="{477E0929-F268-4C8F-B2BC-8457EA5401ED}"/>
                </a:ext>
              </a:extLst>
            </p:cNvPr>
            <p:cNvSpPr/>
            <p:nvPr/>
          </p:nvSpPr>
          <p:spPr>
            <a:xfrm>
              <a:off x="3910480" y="3584576"/>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sap.ui.comp</a:t>
              </a:r>
            </a:p>
          </p:txBody>
        </p:sp>
        <p:sp>
          <p:nvSpPr>
            <p:cNvPr id="21" name="Rectangle 20">
              <a:extLst>
                <a:ext uri="{FF2B5EF4-FFF2-40B4-BE49-F238E27FC236}">
                  <a16:creationId xmlns:a16="http://schemas.microsoft.com/office/drawing/2014/main" id="{411074E6-A69B-4BEA-9C4A-F2B0DC01CF2D}"/>
                </a:ext>
              </a:extLst>
            </p:cNvPr>
            <p:cNvSpPr/>
            <p:nvPr/>
          </p:nvSpPr>
          <p:spPr>
            <a:xfrm>
              <a:off x="3918208" y="3912131"/>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sap.ui.layout</a:t>
              </a:r>
            </a:p>
          </p:txBody>
        </p:sp>
        <p:sp>
          <p:nvSpPr>
            <p:cNvPr id="23" name="Rectangle 22">
              <a:extLst>
                <a:ext uri="{FF2B5EF4-FFF2-40B4-BE49-F238E27FC236}">
                  <a16:creationId xmlns:a16="http://schemas.microsoft.com/office/drawing/2014/main" id="{46682DC5-3389-4BFC-AA68-F4B3C20C700A}"/>
                </a:ext>
              </a:extLst>
            </p:cNvPr>
            <p:cNvSpPr/>
            <p:nvPr/>
          </p:nvSpPr>
          <p:spPr>
            <a:xfrm>
              <a:off x="3061252" y="1692068"/>
              <a:ext cx="1388978" cy="604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BAS or</a:t>
              </a:r>
            </a:p>
            <a:p>
              <a:pPr algn="ctr"/>
              <a:r>
                <a:rPr lang="en-US" dirty="0"/>
                <a:t>VSCode</a:t>
              </a:r>
            </a:p>
          </p:txBody>
        </p:sp>
        <p:sp>
          <p:nvSpPr>
            <p:cNvPr id="24" name="Smiley Face 23">
              <a:extLst>
                <a:ext uri="{FF2B5EF4-FFF2-40B4-BE49-F238E27FC236}">
                  <a16:creationId xmlns:a16="http://schemas.microsoft.com/office/drawing/2014/main" id="{218F7869-3EE8-49E5-8B33-07464AB8475A}"/>
                </a:ext>
              </a:extLst>
            </p:cNvPr>
            <p:cNvSpPr/>
            <p:nvPr/>
          </p:nvSpPr>
          <p:spPr>
            <a:xfrm>
              <a:off x="1035312" y="1709572"/>
              <a:ext cx="416173" cy="34978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cxnSp>
          <p:nvCxnSpPr>
            <p:cNvPr id="25" name="Connector: Elbow 24">
              <a:extLst>
                <a:ext uri="{FF2B5EF4-FFF2-40B4-BE49-F238E27FC236}">
                  <a16:creationId xmlns:a16="http://schemas.microsoft.com/office/drawing/2014/main" id="{CE7224DA-184C-4AC5-87B1-3AC75A3AC0DF}"/>
                </a:ext>
              </a:extLst>
            </p:cNvPr>
            <p:cNvCxnSpPr>
              <a:cxnSpLocks/>
              <a:stCxn id="24" idx="6"/>
            </p:cNvCxnSpPr>
            <p:nvPr/>
          </p:nvCxnSpPr>
          <p:spPr>
            <a:xfrm>
              <a:off x="1451485" y="1884462"/>
              <a:ext cx="1611011" cy="102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AFA127A-02E0-450D-BEDF-CBB242836D5A}"/>
                </a:ext>
              </a:extLst>
            </p:cNvPr>
            <p:cNvCxnSpPr>
              <a:cxnSpLocks/>
              <a:stCxn id="23" idx="3"/>
              <a:endCxn id="32" idx="1"/>
            </p:cNvCxnSpPr>
            <p:nvPr/>
          </p:nvCxnSpPr>
          <p:spPr>
            <a:xfrm>
              <a:off x="4450229" y="1994253"/>
              <a:ext cx="2831978" cy="1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Arrow: Up 26">
              <a:extLst>
                <a:ext uri="{FF2B5EF4-FFF2-40B4-BE49-F238E27FC236}">
                  <a16:creationId xmlns:a16="http://schemas.microsoft.com/office/drawing/2014/main" id="{330322E4-FF5A-44A7-BA60-E3CA402F0094}"/>
                </a:ext>
              </a:extLst>
            </p:cNvPr>
            <p:cNvSpPr/>
            <p:nvPr/>
          </p:nvSpPr>
          <p:spPr>
            <a:xfrm>
              <a:off x="3467708" y="2285636"/>
              <a:ext cx="440432" cy="8788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28" name="Arrow: Striped Right 27">
              <a:extLst>
                <a:ext uri="{FF2B5EF4-FFF2-40B4-BE49-F238E27FC236}">
                  <a16:creationId xmlns:a16="http://schemas.microsoft.com/office/drawing/2014/main" id="{F7C2E03B-B944-4AC2-AD4D-C58BAA19C9FA}"/>
                </a:ext>
              </a:extLst>
            </p:cNvPr>
            <p:cNvSpPr/>
            <p:nvPr/>
          </p:nvSpPr>
          <p:spPr>
            <a:xfrm>
              <a:off x="9228348" y="3538174"/>
              <a:ext cx="720080" cy="46539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29" name="Rectangle: Folded Corner 28">
              <a:extLst>
                <a:ext uri="{FF2B5EF4-FFF2-40B4-BE49-F238E27FC236}">
                  <a16:creationId xmlns:a16="http://schemas.microsoft.com/office/drawing/2014/main" id="{E5209BD4-D9E7-4C20-88C7-F539D7FBB330}"/>
                </a:ext>
              </a:extLst>
            </p:cNvPr>
            <p:cNvSpPr/>
            <p:nvPr/>
          </p:nvSpPr>
          <p:spPr>
            <a:xfrm>
              <a:off x="9948428" y="3283488"/>
              <a:ext cx="1067314" cy="115212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HTML+CSS+JS</a:t>
              </a:r>
            </a:p>
          </p:txBody>
        </p:sp>
        <p:sp>
          <p:nvSpPr>
            <p:cNvPr id="30" name="Cube 29">
              <a:extLst>
                <a:ext uri="{FF2B5EF4-FFF2-40B4-BE49-F238E27FC236}">
                  <a16:creationId xmlns:a16="http://schemas.microsoft.com/office/drawing/2014/main" id="{CF5FF88E-4869-4B07-A96B-DF06FE2A4EC0}"/>
                </a:ext>
              </a:extLst>
            </p:cNvPr>
            <p:cNvSpPr/>
            <p:nvPr/>
          </p:nvSpPr>
          <p:spPr>
            <a:xfrm>
              <a:off x="6924092" y="3826206"/>
              <a:ext cx="1582492" cy="6094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Renderer</a:t>
              </a:r>
            </a:p>
          </p:txBody>
        </p:sp>
        <p:cxnSp>
          <p:nvCxnSpPr>
            <p:cNvPr id="31" name="Connector: Elbow 30">
              <a:extLst>
                <a:ext uri="{FF2B5EF4-FFF2-40B4-BE49-F238E27FC236}">
                  <a16:creationId xmlns:a16="http://schemas.microsoft.com/office/drawing/2014/main" id="{D6D6AB08-2F98-4C05-850E-DD9D13105A72}"/>
                </a:ext>
              </a:extLst>
            </p:cNvPr>
            <p:cNvCxnSpPr>
              <a:endCxn id="9" idx="0"/>
            </p:cNvCxnSpPr>
            <p:nvPr/>
          </p:nvCxnSpPr>
          <p:spPr>
            <a:xfrm rot="16200000" flipH="1">
              <a:off x="7305380" y="2781260"/>
              <a:ext cx="7663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Scroll: Vertical 31">
              <a:extLst>
                <a:ext uri="{FF2B5EF4-FFF2-40B4-BE49-F238E27FC236}">
                  <a16:creationId xmlns:a16="http://schemas.microsoft.com/office/drawing/2014/main" id="{A269CE04-21A7-41DB-8EC1-0A7C40731B48}"/>
                </a:ext>
              </a:extLst>
            </p:cNvPr>
            <p:cNvSpPr/>
            <p:nvPr/>
          </p:nvSpPr>
          <p:spPr>
            <a:xfrm>
              <a:off x="7169684" y="1616251"/>
              <a:ext cx="998044" cy="78182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App</a:t>
              </a:r>
            </a:p>
          </p:txBody>
        </p:sp>
      </p:grpSp>
    </p:spTree>
    <p:extLst>
      <p:ext uri="{BB962C8B-B14F-4D97-AF65-F5344CB8AC3E}">
        <p14:creationId xmlns:p14="http://schemas.microsoft.com/office/powerpoint/2010/main" val="513603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MVC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lgn="just">
              <a:buFontTx/>
              <a:buChar char="-"/>
            </a:pPr>
            <a:r>
              <a:rPr lang="en-US" dirty="0"/>
              <a:t>MVC stands for Model, View, Controller.</a:t>
            </a:r>
          </a:p>
          <a:p>
            <a:pPr marL="285750" indent="-285750" algn="just">
              <a:buFontTx/>
              <a:buChar char="-"/>
            </a:pPr>
            <a:r>
              <a:rPr lang="en-US" b="1" dirty="0"/>
              <a:t>Model</a:t>
            </a:r>
            <a:r>
              <a:rPr lang="en-US" dirty="0"/>
              <a:t>:- </a:t>
            </a:r>
            <a:r>
              <a:rPr lang="en-US" b="0" i="0" dirty="0">
                <a:solidFill>
                  <a:srgbClr val="3C3C3C"/>
                </a:solidFill>
                <a:effectLst/>
              </a:rPr>
              <a:t>The model component is a freely composed class that will keep the application data and do manipulations on it. All database accesses are done within the model. </a:t>
            </a:r>
          </a:p>
          <a:p>
            <a:pPr marL="285750" indent="-285750" algn="just">
              <a:buFontTx/>
              <a:buChar char="-"/>
            </a:pPr>
            <a:r>
              <a:rPr lang="en-US" b="1" dirty="0">
                <a:solidFill>
                  <a:srgbClr val="3C3C3C"/>
                </a:solidFill>
              </a:rPr>
              <a:t>View</a:t>
            </a:r>
            <a:r>
              <a:rPr lang="en-US" dirty="0">
                <a:solidFill>
                  <a:srgbClr val="3C3C3C"/>
                </a:solidFill>
              </a:rPr>
              <a:t>:-</a:t>
            </a:r>
            <a:r>
              <a:rPr lang="en-US" b="1" dirty="0">
                <a:solidFill>
                  <a:srgbClr val="3C3C3C"/>
                </a:solidFill>
              </a:rPr>
              <a:t> </a:t>
            </a:r>
            <a:r>
              <a:rPr lang="en-US" b="0" i="0" dirty="0">
                <a:solidFill>
                  <a:srgbClr val="000000"/>
                </a:solidFill>
                <a:effectLst/>
              </a:rPr>
              <a:t>The </a:t>
            </a:r>
            <a:r>
              <a:rPr lang="en-US" b="1" i="0" dirty="0">
                <a:solidFill>
                  <a:srgbClr val="000000"/>
                </a:solidFill>
                <a:effectLst/>
              </a:rPr>
              <a:t>View</a:t>
            </a:r>
            <a:r>
              <a:rPr lang="en-US" b="0" i="0" dirty="0">
                <a:solidFill>
                  <a:srgbClr val="000000"/>
                </a:solidFill>
                <a:effectLst/>
              </a:rPr>
              <a:t> is responsible for defining the user interface to users. When a user sends a requests from his device, the view is responsible for data view as per the request submitted.</a:t>
            </a:r>
          </a:p>
          <a:p>
            <a:pPr marL="285750" indent="-285750" algn="just">
              <a:buFontTx/>
              <a:buChar char="-"/>
            </a:pPr>
            <a:r>
              <a:rPr lang="en-US" b="1" i="0" dirty="0">
                <a:solidFill>
                  <a:srgbClr val="000000"/>
                </a:solidFill>
                <a:effectLst/>
              </a:rPr>
              <a:t>Controller</a:t>
            </a:r>
            <a:r>
              <a:rPr lang="en-US" i="0" dirty="0">
                <a:solidFill>
                  <a:srgbClr val="000000"/>
                </a:solidFill>
                <a:effectLst/>
              </a:rPr>
              <a:t>:- </a:t>
            </a:r>
            <a:r>
              <a:rPr lang="en-US" b="0" i="0" dirty="0">
                <a:solidFill>
                  <a:srgbClr val="000000"/>
                </a:solidFill>
                <a:effectLst/>
              </a:rPr>
              <a:t>The </a:t>
            </a:r>
            <a:r>
              <a:rPr lang="en-US" b="1" i="0" dirty="0">
                <a:solidFill>
                  <a:srgbClr val="000000"/>
                </a:solidFill>
                <a:effectLst/>
              </a:rPr>
              <a:t>Controller</a:t>
            </a:r>
            <a:r>
              <a:rPr lang="en-US" b="0" i="0" dirty="0">
                <a:solidFill>
                  <a:srgbClr val="000000"/>
                </a:solidFill>
                <a:effectLst/>
              </a:rPr>
              <a:t> is used to control the data and view events as per user interaction by updating the view and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8B7AA80E-00A7-4A67-AF5C-DA5850D05FB0}"/>
              </a:ext>
            </a:extLst>
          </p:cNvPr>
          <p:cNvGrpSpPr/>
          <p:nvPr/>
        </p:nvGrpSpPr>
        <p:grpSpPr>
          <a:xfrm>
            <a:off x="1571868" y="2764901"/>
            <a:ext cx="9048263" cy="3193378"/>
            <a:chOff x="847008" y="1298536"/>
            <a:chExt cx="10071940" cy="3498616"/>
          </a:xfrm>
        </p:grpSpPr>
        <p:sp>
          <p:nvSpPr>
            <p:cNvPr id="7" name="Rectangle 6">
              <a:extLst>
                <a:ext uri="{FF2B5EF4-FFF2-40B4-BE49-F238E27FC236}">
                  <a16:creationId xmlns:a16="http://schemas.microsoft.com/office/drawing/2014/main" id="{4CE673BF-02D8-4738-8478-EDB0BCF4FA4B}"/>
                </a:ext>
              </a:extLst>
            </p:cNvPr>
            <p:cNvSpPr/>
            <p:nvPr/>
          </p:nvSpPr>
          <p:spPr>
            <a:xfrm>
              <a:off x="4438228" y="1412776"/>
              <a:ext cx="2808312" cy="118128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t>Processing</a:t>
              </a:r>
            </a:p>
            <a:p>
              <a:pPr algn="ctr"/>
              <a:r>
                <a:rPr lang="en-US" sz="2000" dirty="0"/>
                <a:t>Controller</a:t>
              </a:r>
            </a:p>
            <a:p>
              <a:pPr algn="ctr"/>
              <a:r>
                <a:rPr lang="en-US" sz="2000" dirty="0"/>
                <a:t>eventHandler</a:t>
              </a:r>
            </a:p>
          </p:txBody>
        </p:sp>
        <p:sp>
          <p:nvSpPr>
            <p:cNvPr id="9" name="Rectangle 8">
              <a:extLst>
                <a:ext uri="{FF2B5EF4-FFF2-40B4-BE49-F238E27FC236}">
                  <a16:creationId xmlns:a16="http://schemas.microsoft.com/office/drawing/2014/main" id="{9867790E-0472-457A-BBCC-83AEBE948E32}"/>
                </a:ext>
              </a:extLst>
            </p:cNvPr>
            <p:cNvSpPr/>
            <p:nvPr/>
          </p:nvSpPr>
          <p:spPr>
            <a:xfrm>
              <a:off x="847009" y="3861048"/>
              <a:ext cx="2808312" cy="93610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I/O</a:t>
              </a:r>
            </a:p>
            <a:p>
              <a:pPr algn="ctr"/>
              <a:r>
                <a:rPr lang="en-US" dirty="0"/>
                <a:t>View</a:t>
              </a:r>
            </a:p>
          </p:txBody>
        </p:sp>
        <p:sp>
          <p:nvSpPr>
            <p:cNvPr id="10" name="Rectangle 9">
              <a:extLst>
                <a:ext uri="{FF2B5EF4-FFF2-40B4-BE49-F238E27FC236}">
                  <a16:creationId xmlns:a16="http://schemas.microsoft.com/office/drawing/2014/main" id="{0E8C9268-C64F-49D1-B736-B8FCB63A3D7A}"/>
                </a:ext>
              </a:extLst>
            </p:cNvPr>
            <p:cNvSpPr/>
            <p:nvPr/>
          </p:nvSpPr>
          <p:spPr>
            <a:xfrm>
              <a:off x="8110636" y="3861048"/>
              <a:ext cx="2808312" cy="93610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Data</a:t>
              </a:r>
            </a:p>
            <a:p>
              <a:pPr algn="ctr"/>
              <a:r>
                <a:rPr lang="en-US" dirty="0"/>
                <a:t>Models</a:t>
              </a:r>
            </a:p>
          </p:txBody>
        </p:sp>
        <p:cxnSp>
          <p:nvCxnSpPr>
            <p:cNvPr id="11" name="Connector: Elbow 10">
              <a:extLst>
                <a:ext uri="{FF2B5EF4-FFF2-40B4-BE49-F238E27FC236}">
                  <a16:creationId xmlns:a16="http://schemas.microsoft.com/office/drawing/2014/main" id="{E9A34FA7-589F-488A-9446-A17A617A9164}"/>
                </a:ext>
              </a:extLst>
            </p:cNvPr>
            <p:cNvCxnSpPr>
              <a:cxnSpLocks/>
              <a:stCxn id="7" idx="3"/>
              <a:endCxn id="10" idx="3"/>
            </p:cNvCxnSpPr>
            <p:nvPr/>
          </p:nvCxnSpPr>
          <p:spPr>
            <a:xfrm>
              <a:off x="7246540" y="2003418"/>
              <a:ext cx="3672408" cy="2325683"/>
            </a:xfrm>
            <a:prstGeom prst="bentConnector3">
              <a:avLst>
                <a:gd name="adj1" fmla="val 106929"/>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cxnSp>
          <p:nvCxnSpPr>
            <p:cNvPr id="12" name="Connector: Elbow 11">
              <a:extLst>
                <a:ext uri="{FF2B5EF4-FFF2-40B4-BE49-F238E27FC236}">
                  <a16:creationId xmlns:a16="http://schemas.microsoft.com/office/drawing/2014/main" id="{CE6D09FD-481E-4FC5-A65B-F0665C62C67B}"/>
                </a:ext>
              </a:extLst>
            </p:cNvPr>
            <p:cNvCxnSpPr>
              <a:stCxn id="10" idx="0"/>
            </p:cNvCxnSpPr>
            <p:nvPr/>
          </p:nvCxnSpPr>
          <p:spPr>
            <a:xfrm rot="16200000" flipV="1">
              <a:off x="7543778" y="1890034"/>
              <a:ext cx="1673777" cy="2268252"/>
            </a:xfrm>
            <a:prstGeom prst="bentConnector2">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cxnSp>
          <p:nvCxnSpPr>
            <p:cNvPr id="13" name="Connector: Elbow 12">
              <a:extLst>
                <a:ext uri="{FF2B5EF4-FFF2-40B4-BE49-F238E27FC236}">
                  <a16:creationId xmlns:a16="http://schemas.microsoft.com/office/drawing/2014/main" id="{72AEDF3A-7D84-4B44-B775-5A12D7C94039}"/>
                </a:ext>
              </a:extLst>
            </p:cNvPr>
            <p:cNvCxnSpPr>
              <a:cxnSpLocks/>
              <a:stCxn id="7" idx="1"/>
              <a:endCxn id="9" idx="0"/>
            </p:cNvCxnSpPr>
            <p:nvPr/>
          </p:nvCxnSpPr>
          <p:spPr>
            <a:xfrm rot="10800000" flipV="1">
              <a:off x="2251167" y="2003417"/>
              <a:ext cx="2187062" cy="1857631"/>
            </a:xfrm>
            <a:prstGeom prst="bentConnector2">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cxnSp>
          <p:nvCxnSpPr>
            <p:cNvPr id="14" name="Connector: Elbow 13">
              <a:extLst>
                <a:ext uri="{FF2B5EF4-FFF2-40B4-BE49-F238E27FC236}">
                  <a16:creationId xmlns:a16="http://schemas.microsoft.com/office/drawing/2014/main" id="{CFF53B89-1406-469A-860E-0528B26DBC69}"/>
                </a:ext>
              </a:extLst>
            </p:cNvPr>
            <p:cNvCxnSpPr>
              <a:stCxn id="9" idx="1"/>
            </p:cNvCxnSpPr>
            <p:nvPr/>
          </p:nvCxnSpPr>
          <p:spPr>
            <a:xfrm rot="10800000" flipH="1">
              <a:off x="847008" y="1700808"/>
              <a:ext cx="3591219" cy="2628292"/>
            </a:xfrm>
            <a:prstGeom prst="bentConnector3">
              <a:avLst>
                <a:gd name="adj1" fmla="val -6366"/>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sp>
          <p:nvSpPr>
            <p:cNvPr id="15" name="TextBox 14">
              <a:extLst>
                <a:ext uri="{FF2B5EF4-FFF2-40B4-BE49-F238E27FC236}">
                  <a16:creationId xmlns:a16="http://schemas.microsoft.com/office/drawing/2014/main" id="{F509DEDA-5085-4916-8880-778D211556DC}"/>
                </a:ext>
              </a:extLst>
            </p:cNvPr>
            <p:cNvSpPr txBox="1"/>
            <p:nvPr/>
          </p:nvSpPr>
          <p:spPr>
            <a:xfrm>
              <a:off x="1485900" y="1298536"/>
              <a:ext cx="1728192"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&lt;event&gt;</a:t>
              </a:r>
            </a:p>
          </p:txBody>
        </p:sp>
        <p:sp>
          <p:nvSpPr>
            <p:cNvPr id="16" name="TextBox 15">
              <a:extLst>
                <a:ext uri="{FF2B5EF4-FFF2-40B4-BE49-F238E27FC236}">
                  <a16:creationId xmlns:a16="http://schemas.microsoft.com/office/drawing/2014/main" id="{73F6A883-2A4F-4318-BAC1-F8D5F9922DC7}"/>
                </a:ext>
              </a:extLst>
            </p:cNvPr>
            <p:cNvSpPr txBox="1"/>
            <p:nvPr/>
          </p:nvSpPr>
          <p:spPr>
            <a:xfrm>
              <a:off x="1989956" y="3014954"/>
              <a:ext cx="1665365"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&lt;modifies&gt;</a:t>
              </a:r>
            </a:p>
          </p:txBody>
        </p:sp>
        <p:sp>
          <p:nvSpPr>
            <p:cNvPr id="17" name="TextBox 16">
              <a:extLst>
                <a:ext uri="{FF2B5EF4-FFF2-40B4-BE49-F238E27FC236}">
                  <a16:creationId xmlns:a16="http://schemas.microsoft.com/office/drawing/2014/main" id="{0BFEC0DC-1396-4BFF-9EAB-C4A18E948938}"/>
                </a:ext>
              </a:extLst>
            </p:cNvPr>
            <p:cNvSpPr txBox="1"/>
            <p:nvPr/>
          </p:nvSpPr>
          <p:spPr>
            <a:xfrm>
              <a:off x="9222168" y="1433510"/>
              <a:ext cx="1665365"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&lt;notifies&gt;</a:t>
              </a:r>
            </a:p>
          </p:txBody>
        </p:sp>
        <p:sp>
          <p:nvSpPr>
            <p:cNvPr id="18" name="TextBox 17">
              <a:extLst>
                <a:ext uri="{FF2B5EF4-FFF2-40B4-BE49-F238E27FC236}">
                  <a16:creationId xmlns:a16="http://schemas.microsoft.com/office/drawing/2014/main" id="{65540858-8520-4375-BEBA-8A4FAF31433B}"/>
                </a:ext>
              </a:extLst>
            </p:cNvPr>
            <p:cNvSpPr txBox="1"/>
            <p:nvPr/>
          </p:nvSpPr>
          <p:spPr>
            <a:xfrm>
              <a:off x="7966620" y="2132394"/>
              <a:ext cx="1665365"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&lt;done&gt;</a:t>
              </a:r>
            </a:p>
          </p:txBody>
        </p:sp>
        <p:sp>
          <p:nvSpPr>
            <p:cNvPr id="19" name="Arrow: Left-Right 18">
              <a:extLst>
                <a:ext uri="{FF2B5EF4-FFF2-40B4-BE49-F238E27FC236}">
                  <a16:creationId xmlns:a16="http://schemas.microsoft.com/office/drawing/2014/main" id="{F8D019DC-9E93-4687-AB94-C5EC8D969D77}"/>
                </a:ext>
              </a:extLst>
            </p:cNvPr>
            <p:cNvSpPr/>
            <p:nvPr/>
          </p:nvSpPr>
          <p:spPr>
            <a:xfrm>
              <a:off x="3655321" y="3861048"/>
              <a:ext cx="4455315" cy="936104"/>
            </a:xfrm>
            <a:prstGeom prst="lef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Data binding</a:t>
              </a:r>
            </a:p>
          </p:txBody>
        </p:sp>
      </p:grpSp>
      <p:sp>
        <p:nvSpPr>
          <p:cNvPr id="21" name="TextBox 20">
            <a:extLst>
              <a:ext uri="{FF2B5EF4-FFF2-40B4-BE49-F238E27FC236}">
                <a16:creationId xmlns:a16="http://schemas.microsoft.com/office/drawing/2014/main" id="{B8AF21F1-C956-4F0C-942B-2904B6F7347F}"/>
              </a:ext>
            </a:extLst>
          </p:cNvPr>
          <p:cNvSpPr txBox="1"/>
          <p:nvPr/>
        </p:nvSpPr>
        <p:spPr>
          <a:xfrm>
            <a:off x="5100637" y="6179250"/>
            <a:ext cx="1990725" cy="369332"/>
          </a:xfrm>
          <a:prstGeom prst="rect">
            <a:avLst/>
          </a:prstGeom>
          <a:noFill/>
        </p:spPr>
        <p:txBody>
          <a:bodyPr wrap="square" rtlCol="0">
            <a:spAutoFit/>
          </a:bodyPr>
          <a:lstStyle/>
          <a:p>
            <a:r>
              <a:rPr lang="en-US" dirty="0"/>
              <a:t>MVC Architecture</a:t>
            </a:r>
          </a:p>
        </p:txBody>
      </p:sp>
    </p:spTree>
    <p:extLst>
      <p:ext uri="{BB962C8B-B14F-4D97-AF65-F5344CB8AC3E}">
        <p14:creationId xmlns:p14="http://schemas.microsoft.com/office/powerpoint/2010/main" val="4050444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algn="just"/>
            <a:r>
              <a:rPr lang="en-US" b="0" i="0" dirty="0">
                <a:solidFill>
                  <a:srgbClr val="3C3C3C"/>
                </a:solidFill>
                <a:effectLst/>
                <a:latin typeface="SAPBook"/>
              </a:rPr>
              <a:t>SAP Fiori is a design system that enables you to create business apps with a consumer-grade user experience, turning casual users into SAP experts with simple screens that run on any device. By using the SAP Fiori design guidelines and tools that we use at SAP, you can easily build and customize your own apps that are consistent with what we ship with SAP S/4HANA and our other enterprise software solutions.</a:t>
            </a:r>
            <a:endParaRPr lang="en-US" dirty="0">
              <a:solidFill>
                <a:srgbClr val="3C3C3C"/>
              </a:solidFill>
              <a:latin typeface="SAPBook"/>
            </a:endParaRPr>
          </a:p>
          <a:p>
            <a:pPr marL="285750" indent="-285750" algn="just">
              <a:buFont typeface="Arial" panose="020B0604020202020204" pitchFamily="34" charset="0"/>
              <a:buChar char="•"/>
            </a:pPr>
            <a:r>
              <a:rPr lang="en-US" b="0" i="0" dirty="0">
                <a:solidFill>
                  <a:srgbClr val="3C3C3C"/>
                </a:solidFill>
                <a:effectLst/>
                <a:latin typeface="SAPBook"/>
              </a:rPr>
              <a:t>Improve user satisfaction while increasing productivity and data quality</a:t>
            </a:r>
          </a:p>
          <a:p>
            <a:pPr marL="285750" indent="-285750" algn="just">
              <a:buFont typeface="Arial" panose="020B0604020202020204" pitchFamily="34" charset="0"/>
              <a:buChar char="•"/>
            </a:pPr>
            <a:r>
              <a:rPr lang="en-US" b="0" i="0" dirty="0">
                <a:solidFill>
                  <a:srgbClr val="3C3C3C"/>
                </a:solidFill>
                <a:effectLst/>
                <a:latin typeface="SAPBook"/>
              </a:rPr>
              <a:t>Work from anywhere with optimized native mobile and responsive Web apps</a:t>
            </a:r>
          </a:p>
          <a:p>
            <a:pPr marL="285750" indent="-285750" algn="just">
              <a:buFont typeface="Arial" panose="020B0604020202020204" pitchFamily="34" charset="0"/>
              <a:buChar char="•"/>
            </a:pPr>
            <a:r>
              <a:rPr lang="en-US" b="0" i="0" dirty="0">
                <a:solidFill>
                  <a:srgbClr val="3C3C3C"/>
                </a:solidFill>
                <a:effectLst/>
                <a:latin typeface="SAPBook"/>
              </a:rPr>
              <a:t>Adapt and scale development quickly using UI flexibility and rapid development</a:t>
            </a:r>
          </a:p>
          <a:p>
            <a:pPr algn="just"/>
            <a:endParaRPr lang="en-US" dirty="0"/>
          </a:p>
          <a:p>
            <a:pPr algn="just"/>
            <a:r>
              <a:rPr lang="en-US" b="1" dirty="0"/>
              <a:t>Advantages</a:t>
            </a:r>
          </a:p>
          <a:p>
            <a:pPr marL="285750" indent="-285750" algn="just">
              <a:buFontTx/>
              <a:buChar char="-"/>
            </a:pPr>
            <a:r>
              <a:rPr lang="en-US" b="0" i="0" dirty="0">
                <a:solidFill>
                  <a:srgbClr val="545454"/>
                </a:solidFill>
                <a:effectLst/>
                <a:latin typeface="SAPBook"/>
              </a:rPr>
              <a:t>SAP Fiori apps can speed onboarding and </a:t>
            </a:r>
            <a:r>
              <a:rPr lang="en-US" b="1" i="0" dirty="0">
                <a:solidFill>
                  <a:srgbClr val="545454"/>
                </a:solidFill>
                <a:effectLst/>
                <a:latin typeface="SAPBook"/>
              </a:rPr>
              <a:t>reduce training time</a:t>
            </a:r>
            <a:r>
              <a:rPr lang="en-US" b="0" i="0" dirty="0">
                <a:solidFill>
                  <a:srgbClr val="545454"/>
                </a:solidFill>
                <a:effectLst/>
                <a:latin typeface="SAPBook"/>
              </a:rPr>
              <a:t>.</a:t>
            </a:r>
            <a:endParaRPr lang="en-US" dirty="0"/>
          </a:p>
          <a:p>
            <a:pPr marL="285750" indent="-285750" algn="just">
              <a:buFontTx/>
              <a:buChar char="-"/>
            </a:pPr>
            <a:r>
              <a:rPr lang="en-US" b="0" i="0" dirty="0">
                <a:solidFill>
                  <a:srgbClr val="545454"/>
                </a:solidFill>
                <a:effectLst/>
                <a:latin typeface="SAPBook"/>
              </a:rPr>
              <a:t>The SAP Fiori design system gives you the templates, tools, and guidelines to create beautiful enterprise apps that users will love. By using SAP Fiori, you can help ensure that your </a:t>
            </a:r>
            <a:r>
              <a:rPr lang="en-US" b="1" i="0" dirty="0">
                <a:solidFill>
                  <a:srgbClr val="545454"/>
                </a:solidFill>
                <a:effectLst/>
                <a:latin typeface="SAPBook"/>
              </a:rPr>
              <a:t>app designs are consistent across all devices</a:t>
            </a:r>
            <a:r>
              <a:rPr lang="en-US" b="0" i="0" dirty="0">
                <a:solidFill>
                  <a:srgbClr val="545454"/>
                </a:solidFill>
                <a:effectLst/>
                <a:latin typeface="SAPBook"/>
              </a:rPr>
              <a:t>.</a:t>
            </a:r>
          </a:p>
          <a:p>
            <a:pPr marL="285750" indent="-285750" algn="just">
              <a:buFontTx/>
              <a:buChar char="-"/>
            </a:pPr>
            <a:r>
              <a:rPr lang="en-US" b="0" i="0" dirty="0">
                <a:solidFill>
                  <a:srgbClr val="545454"/>
                </a:solidFill>
                <a:effectLst/>
                <a:latin typeface="SAPBook"/>
              </a:rPr>
              <a:t>SAP Fiori, you can provide a </a:t>
            </a:r>
            <a:r>
              <a:rPr lang="en-US" b="1" i="0" dirty="0">
                <a:solidFill>
                  <a:srgbClr val="545454"/>
                </a:solidFill>
                <a:effectLst/>
                <a:latin typeface="SAPBook"/>
              </a:rPr>
              <a:t>consistent user experience across your apps</a:t>
            </a:r>
            <a:r>
              <a:rPr lang="en-US" b="0" i="0" dirty="0">
                <a:solidFill>
                  <a:srgbClr val="545454"/>
                </a:solidFill>
                <a:effectLst/>
                <a:latin typeface="SAPBook"/>
              </a:rPr>
              <a:t>.</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Apps built with the SAP Fiori UX design">
            <a:extLst>
              <a:ext uri="{FF2B5EF4-FFF2-40B4-BE49-F238E27FC236}">
                <a16:creationId xmlns:a16="http://schemas.microsoft.com/office/drawing/2014/main" id="{7A73FFEB-A7C3-4DEF-A87D-27429A564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6742" y="4556063"/>
            <a:ext cx="4778515" cy="2083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770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866350"/>
          </a:xfrm>
          <a:prstGeom prst="rect">
            <a:avLst/>
          </a:prstGeom>
          <a:noFill/>
        </p:spPr>
        <p:txBody>
          <a:bodyPr wrap="square" rtlCol="0">
            <a:spAutoFit/>
          </a:bodyPr>
          <a:lstStyle/>
          <a:p>
            <a:r>
              <a:rPr lang="en-US" b="1" dirty="0"/>
              <a:t>UX consistency</a:t>
            </a:r>
          </a:p>
          <a:p>
            <a:pPr marL="285750" indent="-285750">
              <a:lnSpc>
                <a:spcPct val="150000"/>
              </a:lnSpc>
              <a:buFont typeface="Wingdings" panose="05000000000000000000" pitchFamily="2" charset="2"/>
              <a:buChar char="§"/>
            </a:pPr>
            <a:r>
              <a:rPr lang="en-US" dirty="0"/>
              <a:t>Increases </a:t>
            </a:r>
            <a:r>
              <a:rPr lang="en-US" b="1" dirty="0"/>
              <a:t>adoption </a:t>
            </a:r>
            <a:r>
              <a:rPr lang="en-US" dirty="0"/>
              <a:t>of your app</a:t>
            </a:r>
          </a:p>
          <a:p>
            <a:pPr marL="285750" indent="-285750">
              <a:lnSpc>
                <a:spcPct val="150000"/>
              </a:lnSpc>
              <a:buFont typeface="Wingdings" panose="05000000000000000000" pitchFamily="2" charset="2"/>
              <a:buChar char="§"/>
            </a:pPr>
            <a:r>
              <a:rPr lang="en-US" dirty="0"/>
              <a:t>Improves business </a:t>
            </a:r>
            <a:r>
              <a:rPr lang="en-US" b="1" dirty="0"/>
              <a:t>user productivity</a:t>
            </a:r>
          </a:p>
          <a:p>
            <a:pPr marL="285750" indent="-285750">
              <a:lnSpc>
                <a:spcPct val="150000"/>
              </a:lnSpc>
              <a:buFont typeface="Wingdings" panose="05000000000000000000" pitchFamily="2" charset="2"/>
              <a:buChar char="§"/>
            </a:pPr>
            <a:r>
              <a:rPr lang="en-US" dirty="0"/>
              <a:t>Decreases </a:t>
            </a:r>
            <a:r>
              <a:rPr lang="en-US" b="1" dirty="0"/>
              <a:t>training time</a:t>
            </a:r>
          </a:p>
          <a:p>
            <a:pPr marL="285750" indent="-285750">
              <a:lnSpc>
                <a:spcPct val="150000"/>
              </a:lnSpc>
              <a:buFont typeface="Wingdings" panose="05000000000000000000" pitchFamily="2" charset="2"/>
              <a:buChar char="§"/>
            </a:pPr>
            <a:r>
              <a:rPr lang="en-US" dirty="0"/>
              <a:t>Improves </a:t>
            </a:r>
            <a:r>
              <a:rPr lang="en-US" b="1" dirty="0"/>
              <a:t>data quality</a:t>
            </a:r>
          </a:p>
          <a:p>
            <a:pPr marL="285750" indent="-285750">
              <a:lnSpc>
                <a:spcPct val="150000"/>
              </a:lnSpc>
              <a:buFont typeface="Wingdings" panose="05000000000000000000" pitchFamily="2" charset="2"/>
              <a:buChar char="§"/>
            </a:pPr>
            <a:r>
              <a:rPr lang="en-US" dirty="0"/>
              <a:t>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pPr marL="285750" indent="-285750">
              <a:lnSpc>
                <a:spcPct val="150000"/>
              </a:lnSpc>
              <a:buFont typeface="Wingdings" panose="05000000000000000000" pitchFamily="2" charset="2"/>
              <a:buChar char="§"/>
            </a:pPr>
            <a:r>
              <a:rPr lang="en-US" dirty="0"/>
              <a:t>Delivers </a:t>
            </a:r>
            <a:r>
              <a:rPr lang="en-US" b="1" dirty="0"/>
              <a:t>enterprise-ready </a:t>
            </a:r>
            <a:r>
              <a:rPr lang="en-US" dirty="0"/>
              <a:t>SAPUI5 apps based on stable, optimized, out-of-the-box UI code</a:t>
            </a:r>
          </a:p>
          <a:p>
            <a:pPr marL="285750" indent="-285750">
              <a:lnSpc>
                <a:spcPct val="150000"/>
              </a:lnSpc>
              <a:buFont typeface="Wingdings" panose="05000000000000000000" pitchFamily="2" charset="2"/>
              <a:buChar char="§"/>
            </a:pPr>
            <a:r>
              <a:rPr lang="en-US" dirty="0"/>
              <a:t>Boosts </a:t>
            </a:r>
            <a:r>
              <a:rPr lang="en-US" b="1" dirty="0"/>
              <a:t>developer efficiency </a:t>
            </a:r>
            <a:r>
              <a:rPr lang="en-US" dirty="0"/>
              <a:t>by scaling development and maintenance in a cost-efficient way</a:t>
            </a:r>
          </a:p>
          <a:p>
            <a:pPr marL="285750" indent="-285750">
              <a:lnSpc>
                <a:spcPct val="150000"/>
              </a:lnSpc>
              <a:buFont typeface="Wingdings" panose="05000000000000000000" pitchFamily="2" charset="2"/>
              <a:buChar char="§"/>
            </a:pPr>
            <a:r>
              <a:rPr lang="en-US" dirty="0"/>
              <a:t>Provides a centrally managed, </a:t>
            </a:r>
            <a:r>
              <a:rPr lang="en-US" b="1" dirty="0"/>
              <a:t>consistent UX </a:t>
            </a:r>
            <a:r>
              <a:rPr lang="en-US" dirty="0"/>
              <a:t>complying with the latest SAP Fiori design</a:t>
            </a:r>
          </a:p>
          <a:p>
            <a:pPr marL="285750" indent="-285750">
              <a:lnSpc>
                <a:spcPct val="150000"/>
              </a:lnSpc>
              <a:buFont typeface="Wingdings" panose="05000000000000000000" pitchFamily="2" charset="2"/>
              <a:buChar char="§"/>
            </a:pPr>
            <a:r>
              <a:rPr lang="en-US" dirty="0"/>
              <a:t>Ensures </a:t>
            </a:r>
            <a:r>
              <a:rPr lang="en-US" b="1" dirty="0"/>
              <a:t>upgrade stability </a:t>
            </a:r>
            <a:r>
              <a:rPr lang="en-US" dirty="0"/>
              <a:t>and forward compatibility</a:t>
            </a:r>
          </a:p>
          <a:p>
            <a:pPr marL="285750" indent="-285750">
              <a:lnSpc>
                <a:spcPct val="150000"/>
              </a:lnSpc>
              <a:buFont typeface="Wingdings" panose="05000000000000000000" pitchFamily="2" charset="2"/>
              <a:buChar char="§"/>
            </a:pPr>
            <a:r>
              <a:rPr lang="en-US" dirty="0"/>
              <a:t>Allows </a:t>
            </a:r>
            <a:r>
              <a:rPr lang="en-US" b="1" dirty="0"/>
              <a:t>extensibility </a:t>
            </a:r>
            <a:r>
              <a:rPr lang="en-US" dirty="0"/>
              <a:t>of standard floorplans with custom 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3200" dirty="0">
                <a:solidFill>
                  <a:prstClr val="black"/>
                </a:solidFill>
                <a:latin typeface="Cooper Black" panose="0208090404030B020404" pitchFamily="18" charset="0"/>
              </a:rPr>
              <a:t>Fiori elements boosts Fiori development efficiency</a:t>
            </a:r>
            <a:endParaRPr kumimoji="0" lang="en-US" sz="32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91BDA05-1705-4121-884C-793BB0149C92}"/>
              </a:ext>
            </a:extLst>
          </p:cNvPr>
          <p:cNvPicPr>
            <a:picLocks noChangeAspect="1"/>
          </p:cNvPicPr>
          <p:nvPr/>
        </p:nvPicPr>
        <p:blipFill rotWithShape="1">
          <a:blip r:embed="rId3"/>
          <a:srcRect l="836"/>
          <a:stretch/>
        </p:blipFill>
        <p:spPr>
          <a:xfrm>
            <a:off x="411982" y="970954"/>
            <a:ext cx="11464682" cy="5322258"/>
          </a:xfrm>
          <a:prstGeom prst="rect">
            <a:avLst/>
          </a:prstGeom>
        </p:spPr>
      </p:pic>
    </p:spTree>
    <p:extLst>
      <p:ext uri="{BB962C8B-B14F-4D97-AF65-F5344CB8AC3E}">
        <p14:creationId xmlns:p14="http://schemas.microsoft.com/office/powerpoint/2010/main" val="4154277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2400" dirty="0">
                <a:solidFill>
                  <a:prstClr val="black"/>
                </a:solidFill>
                <a:latin typeface="Cooper Black" panose="0208090404030B020404" pitchFamily="18" charset="0"/>
              </a:rPr>
              <a:t>SAP Fiori elements provides enterprise-ready apps out of the box</a:t>
            </a:r>
            <a:endParaRPr kumimoji="0" lang="en-US" sz="24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8CD66D0-E367-4ADB-A1DF-4247C3E131E4}"/>
              </a:ext>
            </a:extLst>
          </p:cNvPr>
          <p:cNvPicPr>
            <a:picLocks noChangeAspect="1"/>
          </p:cNvPicPr>
          <p:nvPr/>
        </p:nvPicPr>
        <p:blipFill>
          <a:blip r:embed="rId3"/>
          <a:stretch>
            <a:fillRect/>
          </a:stretch>
        </p:blipFill>
        <p:spPr>
          <a:xfrm>
            <a:off x="261764" y="779090"/>
            <a:ext cx="11668472" cy="5749941"/>
          </a:xfrm>
          <a:prstGeom prst="rect">
            <a:avLst/>
          </a:prstGeom>
        </p:spPr>
      </p:pic>
    </p:spTree>
    <p:extLst>
      <p:ext uri="{BB962C8B-B14F-4D97-AF65-F5344CB8AC3E}">
        <p14:creationId xmlns:p14="http://schemas.microsoft.com/office/powerpoint/2010/main" val="2817898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3600" dirty="0">
                <a:solidFill>
                  <a:prstClr val="black"/>
                </a:solidFill>
                <a:latin typeface="Cooper Black" panose="0208090404030B020404" pitchFamily="18" charset="0"/>
              </a:rPr>
              <a:t>SAP Fiori elements application architecture provides flexibility</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06D99032-C57E-46A7-99F8-4DD30EFBA0D4}"/>
              </a:ext>
            </a:extLst>
          </p:cNvPr>
          <p:cNvPicPr>
            <a:picLocks noChangeAspect="1"/>
          </p:cNvPicPr>
          <p:nvPr/>
        </p:nvPicPr>
        <p:blipFill rotWithShape="1">
          <a:blip r:embed="rId3"/>
          <a:srcRect l="1795" t="7357" r="805" b="7471"/>
          <a:stretch/>
        </p:blipFill>
        <p:spPr>
          <a:xfrm>
            <a:off x="944544" y="1694903"/>
            <a:ext cx="9998111" cy="3758085"/>
          </a:xfrm>
          <a:prstGeom prst="rect">
            <a:avLst/>
          </a:prstGeom>
        </p:spPr>
      </p:pic>
    </p:spTree>
    <p:extLst>
      <p:ext uri="{BB962C8B-B14F-4D97-AF65-F5344CB8AC3E}">
        <p14:creationId xmlns:p14="http://schemas.microsoft.com/office/powerpoint/2010/main" val="3633919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378565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1600" dirty="0"/>
              <a:t>Introduction to CDS Query Language (CQL)</a:t>
            </a:r>
          </a:p>
          <a:p>
            <a:pPr marL="285750" indent="-285750">
              <a:buClr>
                <a:schemeClr val="tx1"/>
              </a:buClr>
              <a:buFont typeface="Arial" panose="020B0604020202020204" pitchFamily="34" charset="0"/>
              <a:buChar char="•"/>
            </a:pPr>
            <a:r>
              <a:rPr lang="en-US" sz="1600" dirty="0"/>
              <a:t>Debugging in NodeJS</a:t>
            </a:r>
          </a:p>
          <a:p>
            <a:pPr marL="285750" indent="-285750">
              <a:buClr>
                <a:schemeClr val="tx1"/>
              </a:buClr>
              <a:buFont typeface="Arial" panose="020B0604020202020204" pitchFamily="34" charset="0"/>
              <a:buChar char="•"/>
            </a:pPr>
            <a:r>
              <a:rPr lang="en-US" sz="1600" dirty="0"/>
              <a:t>What is SAP UI5?</a:t>
            </a:r>
          </a:p>
          <a:p>
            <a:pPr marL="285750" indent="-285750">
              <a:buClr>
                <a:schemeClr val="tx1"/>
              </a:buClr>
              <a:buFont typeface="Arial" panose="020B0604020202020204" pitchFamily="34" charset="0"/>
              <a:buChar char="•"/>
            </a:pPr>
            <a:r>
              <a:rPr lang="en-US" sz="1600" dirty="0"/>
              <a:t>Responsive web design</a:t>
            </a:r>
          </a:p>
          <a:p>
            <a:pPr marL="285750" indent="-285750">
              <a:buClr>
                <a:schemeClr val="tx1"/>
              </a:buClr>
              <a:buFont typeface="Arial" panose="020B0604020202020204" pitchFamily="34" charset="0"/>
              <a:buChar char="•"/>
            </a:pPr>
            <a:r>
              <a:rPr lang="en-US" sz="1600" dirty="0"/>
              <a:t>Client Server Architecture</a:t>
            </a:r>
          </a:p>
          <a:p>
            <a:pPr marL="285750" indent="-285750">
              <a:buClr>
                <a:schemeClr val="tx1"/>
              </a:buClr>
              <a:buFont typeface="Arial" panose="020B0604020202020204" pitchFamily="34" charset="0"/>
              <a:buChar char="•"/>
            </a:pPr>
            <a:r>
              <a:rPr lang="en-US" sz="1600" dirty="0"/>
              <a:t>Structure of UI5 Project</a:t>
            </a:r>
          </a:p>
          <a:p>
            <a:pPr marL="285750" indent="-285750">
              <a:buClr>
                <a:schemeClr val="tx1"/>
              </a:buClr>
              <a:buFont typeface="Arial" panose="020B0604020202020204" pitchFamily="34" charset="0"/>
              <a:buChar char="•"/>
            </a:pPr>
            <a:r>
              <a:rPr lang="en-US" sz="1600" dirty="0"/>
              <a:t>Understanding the MVC Architecture</a:t>
            </a:r>
          </a:p>
          <a:p>
            <a:pPr marL="285750" indent="-285750">
              <a:buClr>
                <a:schemeClr val="tx1"/>
              </a:buClr>
              <a:buFont typeface="Arial" panose="020B0604020202020204" pitchFamily="34" charset="0"/>
              <a:buChar char="•"/>
            </a:pPr>
            <a:r>
              <a:rPr lang="en-US" sz="1600" dirty="0"/>
              <a:t>Introduction to Fiori Elements</a:t>
            </a:r>
          </a:p>
          <a:p>
            <a:pPr marL="285750" indent="-285750">
              <a:buClr>
                <a:schemeClr val="tx1"/>
              </a:buClr>
              <a:buFont typeface="Arial" panose="020B0604020202020204" pitchFamily="34" charset="0"/>
              <a:buChar char="•"/>
            </a:pPr>
            <a:r>
              <a:rPr lang="en-US" sz="1600" dirty="0"/>
              <a:t>Advantages of Using Fiori Elements</a:t>
            </a:r>
          </a:p>
          <a:p>
            <a:pPr marL="285750" indent="-285750">
              <a:buClr>
                <a:schemeClr val="tx1"/>
              </a:buClr>
              <a:buFont typeface="Arial" panose="020B0604020202020204" pitchFamily="34" charset="0"/>
              <a:buChar char="•"/>
            </a:pPr>
            <a:r>
              <a:rPr lang="en-US" sz="1600" dirty="0"/>
              <a:t>Freestyle V/S Fiori Elements Apps</a:t>
            </a:r>
          </a:p>
          <a:p>
            <a:pPr marL="285750" indent="-285750">
              <a:buClr>
                <a:schemeClr val="tx1"/>
              </a:buClr>
              <a:buFont typeface="Arial" panose="020B0604020202020204" pitchFamily="34" charset="0"/>
              <a:buChar char="•"/>
            </a:pPr>
            <a:r>
              <a:rPr lang="en-US" sz="1600" dirty="0"/>
              <a:t>Fiori List Report Application</a:t>
            </a:r>
          </a:p>
          <a:p>
            <a:pPr marL="285750" indent="-285750">
              <a:buClr>
                <a:schemeClr val="tx1"/>
              </a:buClr>
              <a:buFont typeface="Arial" panose="020B0604020202020204" pitchFamily="34" charset="0"/>
              <a:buChar char="•"/>
            </a:pPr>
            <a:r>
              <a:rPr lang="en-US" sz="1600" dirty="0"/>
              <a:t>Fiori Annotation Introduction</a:t>
            </a:r>
          </a:p>
          <a:p>
            <a:pPr marL="285750" indent="-285750">
              <a:buClr>
                <a:schemeClr val="tx1"/>
              </a:buClr>
              <a:buFont typeface="Arial" panose="020B0604020202020204" pitchFamily="34" charset="0"/>
              <a:buChar char="•"/>
            </a:pPr>
            <a:r>
              <a:rPr lang="en-US" sz="1600" dirty="0"/>
              <a:t>Adding Filter Fields and Columns using annotation</a:t>
            </a:r>
          </a:p>
          <a:p>
            <a:pPr marL="285750" indent="-285750">
              <a:buClr>
                <a:schemeClr val="tx1"/>
              </a:buClr>
              <a:buFont typeface="Arial" panose="020B0604020202020204" pitchFamily="34" charset="0"/>
              <a:buChar char="•"/>
            </a:pPr>
            <a:r>
              <a:rPr lang="en-US" sz="1600" dirty="0"/>
              <a:t>Adding Custom Columns and Formatting Column Values</a:t>
            </a:r>
          </a:p>
          <a:p>
            <a:pPr>
              <a:buClr>
                <a:schemeClr val="tx1"/>
              </a:buClr>
            </a:pPr>
            <a:endParaRPr lang="en-US" sz="1600"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a List Report app using Template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93840" cy="923330"/>
          </a:xfrm>
          <a:prstGeom prst="rect">
            <a:avLst/>
          </a:prstGeom>
          <a:noFill/>
        </p:spPr>
        <p:txBody>
          <a:bodyPr wrap="square" rtlCol="0">
            <a:spAutoFit/>
          </a:bodyPr>
          <a:lstStyle/>
          <a:p>
            <a:pPr algn="just"/>
            <a:r>
              <a:rPr lang="en-US" dirty="0"/>
              <a:t>Now we will create a list report application inside our CAPM Project. For that first we need to start the template wizard.</a:t>
            </a:r>
          </a:p>
          <a:p>
            <a:pPr algn="just"/>
            <a:r>
              <a:rPr lang="en-US" dirty="0"/>
              <a:t>In wizard we have to select the list report application and select the Local CAP Project in Data Source.</a:t>
            </a:r>
          </a:p>
          <a:p>
            <a:pPr algn="just"/>
            <a:r>
              <a:rPr lang="en-US" dirty="0"/>
              <a:t>Select the service and entity set we want to see on the list report page.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69236A7C-D882-4993-93DE-F4ECACC8F98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1737320"/>
            <a:ext cx="2702449" cy="2049970"/>
          </a:xfrm>
          <a:prstGeom prst="rect">
            <a:avLst/>
          </a:prstGeom>
        </p:spPr>
        <p:style>
          <a:lnRef idx="2">
            <a:schemeClr val="dk1"/>
          </a:lnRef>
          <a:fillRef idx="1">
            <a:schemeClr val="lt1"/>
          </a:fillRef>
          <a:effectRef idx="0">
            <a:schemeClr val="dk1"/>
          </a:effectRef>
          <a:fontRef idx="minor">
            <a:schemeClr val="dk1"/>
          </a:fontRef>
        </p:style>
      </p:pic>
      <p:pic>
        <p:nvPicPr>
          <p:cNvPr id="4" name="Picture 3">
            <a:extLst>
              <a:ext uri="{FF2B5EF4-FFF2-40B4-BE49-F238E27FC236}">
                <a16:creationId xmlns:a16="http://schemas.microsoft.com/office/drawing/2014/main" id="{8AB18E2F-8AA9-4B5F-BFA5-D2B477EAD504}"/>
              </a:ext>
            </a:extLst>
          </p:cNvPr>
          <p:cNvPicPr>
            <a:picLocks noChangeAspect="1"/>
          </p:cNvPicPr>
          <p:nvPr/>
        </p:nvPicPr>
        <p:blipFill>
          <a:blip r:embed="rId4"/>
          <a:stretch>
            <a:fillRect/>
          </a:stretch>
        </p:blipFill>
        <p:spPr>
          <a:xfrm>
            <a:off x="3656429" y="1737320"/>
            <a:ext cx="2267223" cy="2049971"/>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2EB0C10C-8400-41A7-9C23-B6CE2226D9BF}"/>
              </a:ext>
            </a:extLst>
          </p:cNvPr>
          <p:cNvPicPr>
            <a:picLocks noChangeAspect="1"/>
          </p:cNvPicPr>
          <p:nvPr/>
        </p:nvPicPr>
        <p:blipFill>
          <a:blip r:embed="rId5"/>
          <a:stretch>
            <a:fillRect/>
          </a:stretch>
        </p:blipFill>
        <p:spPr>
          <a:xfrm>
            <a:off x="6615868" y="1737320"/>
            <a:ext cx="2155904" cy="2049970"/>
          </a:xfrm>
          <a:prstGeom prst="rect">
            <a:avLst/>
          </a:prstGeom>
        </p:spPr>
        <p:style>
          <a:lnRef idx="2">
            <a:schemeClr val="dk1"/>
          </a:lnRef>
          <a:fillRef idx="1">
            <a:schemeClr val="lt1"/>
          </a:fillRef>
          <a:effectRef idx="0">
            <a:schemeClr val="dk1"/>
          </a:effectRef>
          <a:fontRef idx="minor">
            <a:schemeClr val="dk1"/>
          </a:fontRef>
        </p:style>
      </p:pic>
      <p:sp>
        <p:nvSpPr>
          <p:cNvPr id="10" name="Arrow: Right 9">
            <a:extLst>
              <a:ext uri="{FF2B5EF4-FFF2-40B4-BE49-F238E27FC236}">
                <a16:creationId xmlns:a16="http://schemas.microsoft.com/office/drawing/2014/main" id="{DCDD4075-82DB-422C-B7CB-AEC43360261D}"/>
              </a:ext>
            </a:extLst>
          </p:cNvPr>
          <p:cNvSpPr/>
          <p:nvPr/>
        </p:nvSpPr>
        <p:spPr>
          <a:xfrm>
            <a:off x="2964213" y="2561335"/>
            <a:ext cx="692216" cy="332392"/>
          </a:xfrm>
          <a:prstGeom prst="rightArrow">
            <a:avLst>
              <a:gd name="adj1" fmla="val 50000"/>
              <a:gd name="adj2" fmla="val 1044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B8FC9956-6912-4C3C-9147-FEE3C1A8DFE2}"/>
              </a:ext>
            </a:extLst>
          </p:cNvPr>
          <p:cNvSpPr/>
          <p:nvPr/>
        </p:nvSpPr>
        <p:spPr>
          <a:xfrm>
            <a:off x="5923652" y="2583023"/>
            <a:ext cx="692216" cy="310704"/>
          </a:xfrm>
          <a:prstGeom prst="rightArrow">
            <a:avLst>
              <a:gd name="adj1" fmla="val 50000"/>
              <a:gd name="adj2" fmla="val 111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A54D86A8-4689-4BFF-97F9-ED0178BDDD8C}"/>
              </a:ext>
            </a:extLst>
          </p:cNvPr>
          <p:cNvSpPr/>
          <p:nvPr/>
        </p:nvSpPr>
        <p:spPr>
          <a:xfrm>
            <a:off x="8771772" y="2561083"/>
            <a:ext cx="692216" cy="332644"/>
          </a:xfrm>
          <a:prstGeom prst="rightArrow">
            <a:avLst>
              <a:gd name="adj1" fmla="val 50000"/>
              <a:gd name="adj2" fmla="val 983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DC2E291-FA01-4A99-9020-CCAB862DC0FC}"/>
              </a:ext>
            </a:extLst>
          </p:cNvPr>
          <p:cNvPicPr>
            <a:picLocks noChangeAspect="1"/>
          </p:cNvPicPr>
          <p:nvPr/>
        </p:nvPicPr>
        <p:blipFill>
          <a:blip r:embed="rId6"/>
          <a:stretch>
            <a:fillRect/>
          </a:stretch>
        </p:blipFill>
        <p:spPr>
          <a:xfrm>
            <a:off x="9495471" y="1702421"/>
            <a:ext cx="2076183" cy="2084870"/>
          </a:xfrm>
          <a:prstGeom prst="rect">
            <a:avLst/>
          </a:prstGeom>
        </p:spPr>
        <p:style>
          <a:lnRef idx="2">
            <a:schemeClr val="dk1"/>
          </a:lnRef>
          <a:fillRef idx="1">
            <a:schemeClr val="lt1"/>
          </a:fillRef>
          <a:effectRef idx="0">
            <a:schemeClr val="dk1"/>
          </a:effectRef>
          <a:fontRef idx="minor">
            <a:schemeClr val="dk1"/>
          </a:fontRef>
        </p:style>
      </p:pic>
      <p:pic>
        <p:nvPicPr>
          <p:cNvPr id="16" name="Picture 15">
            <a:extLst>
              <a:ext uri="{FF2B5EF4-FFF2-40B4-BE49-F238E27FC236}">
                <a16:creationId xmlns:a16="http://schemas.microsoft.com/office/drawing/2014/main" id="{DC5B58B9-987D-4859-A516-F096158E071A}"/>
              </a:ext>
            </a:extLst>
          </p:cNvPr>
          <p:cNvPicPr>
            <a:picLocks noChangeAspect="1"/>
          </p:cNvPicPr>
          <p:nvPr/>
        </p:nvPicPr>
        <p:blipFill>
          <a:blip r:embed="rId7"/>
          <a:stretch>
            <a:fillRect/>
          </a:stretch>
        </p:blipFill>
        <p:spPr>
          <a:xfrm>
            <a:off x="6788027" y="3994091"/>
            <a:ext cx="2831184" cy="2658852"/>
          </a:xfrm>
          <a:prstGeom prst="rect">
            <a:avLst/>
          </a:prstGeom>
        </p:spPr>
        <p:style>
          <a:lnRef idx="2">
            <a:schemeClr val="dk1"/>
          </a:lnRef>
          <a:fillRef idx="1">
            <a:schemeClr val="lt1"/>
          </a:fillRef>
          <a:effectRef idx="0">
            <a:schemeClr val="dk1"/>
          </a:effectRef>
          <a:fontRef idx="minor">
            <a:schemeClr val="dk1"/>
          </a:fontRef>
        </p:style>
      </p:pic>
      <p:cxnSp>
        <p:nvCxnSpPr>
          <p:cNvPr id="18" name="Connector: Elbow 17">
            <a:extLst>
              <a:ext uri="{FF2B5EF4-FFF2-40B4-BE49-F238E27FC236}">
                <a16:creationId xmlns:a16="http://schemas.microsoft.com/office/drawing/2014/main" id="{8534E028-2CA7-4642-AFA6-E690AF398CD9}"/>
              </a:ext>
            </a:extLst>
          </p:cNvPr>
          <p:cNvCxnSpPr>
            <a:cxnSpLocks/>
            <a:stCxn id="12" idx="2"/>
            <a:endCxn id="16" idx="3"/>
          </p:cNvCxnSpPr>
          <p:nvPr/>
        </p:nvCxnSpPr>
        <p:spPr>
          <a:xfrm rot="5400000">
            <a:off x="9308274" y="4098228"/>
            <a:ext cx="1536226" cy="914352"/>
          </a:xfrm>
          <a:prstGeom prst="bentConnector2">
            <a:avLst/>
          </a:prstGeom>
          <a:ln w="142875"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1028" name="Picture 4">
            <a:extLst>
              <a:ext uri="{FF2B5EF4-FFF2-40B4-BE49-F238E27FC236}">
                <a16:creationId xmlns:a16="http://schemas.microsoft.com/office/drawing/2014/main" id="{2D3D161E-162C-4D34-8C48-909C6BEC50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9991" y="3994582"/>
            <a:ext cx="2566940" cy="2718486"/>
          </a:xfrm>
          <a:prstGeom prst="rect">
            <a:avLst/>
          </a:prstGeom>
        </p:spPr>
        <p:style>
          <a:lnRef idx="2">
            <a:schemeClr val="dk1"/>
          </a:lnRef>
          <a:fillRef idx="1">
            <a:schemeClr val="lt1"/>
          </a:fillRef>
          <a:effectRef idx="0">
            <a:schemeClr val="dk1"/>
          </a:effectRef>
          <a:fontRef idx="minor">
            <a:schemeClr val="dk1"/>
          </a:fontRef>
        </p:style>
      </p:pic>
      <p:sp>
        <p:nvSpPr>
          <p:cNvPr id="21" name="Arrow: Left 20">
            <a:extLst>
              <a:ext uri="{FF2B5EF4-FFF2-40B4-BE49-F238E27FC236}">
                <a16:creationId xmlns:a16="http://schemas.microsoft.com/office/drawing/2014/main" id="{710C2BF7-5418-4113-B25F-5C6988BAA079}"/>
              </a:ext>
            </a:extLst>
          </p:cNvPr>
          <p:cNvSpPr/>
          <p:nvPr/>
        </p:nvSpPr>
        <p:spPr>
          <a:xfrm>
            <a:off x="5596931" y="5168165"/>
            <a:ext cx="1191096" cy="310704"/>
          </a:xfrm>
          <a:prstGeom prst="leftArrow">
            <a:avLst>
              <a:gd name="adj1" fmla="val 50000"/>
              <a:gd name="adj2" fmla="val 1211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F47CE6D9-3666-46F1-B1F7-350B7C01EDD0}"/>
              </a:ext>
            </a:extLst>
          </p:cNvPr>
          <p:cNvPicPr>
            <a:picLocks noChangeAspect="1"/>
          </p:cNvPicPr>
          <p:nvPr/>
        </p:nvPicPr>
        <p:blipFill>
          <a:blip r:embed="rId9"/>
          <a:stretch>
            <a:fillRect/>
          </a:stretch>
        </p:blipFill>
        <p:spPr>
          <a:xfrm>
            <a:off x="74032" y="4716745"/>
            <a:ext cx="2532239" cy="1294256"/>
          </a:xfrm>
          <a:prstGeom prst="rect">
            <a:avLst/>
          </a:prstGeom>
        </p:spPr>
        <p:style>
          <a:lnRef idx="2">
            <a:schemeClr val="dk1"/>
          </a:lnRef>
          <a:fillRef idx="1">
            <a:schemeClr val="lt1"/>
          </a:fillRef>
          <a:effectRef idx="0">
            <a:schemeClr val="dk1"/>
          </a:effectRef>
          <a:fontRef idx="minor">
            <a:schemeClr val="dk1"/>
          </a:fontRef>
        </p:style>
      </p:pic>
      <p:cxnSp>
        <p:nvCxnSpPr>
          <p:cNvPr id="30" name="Straight Arrow Connector 29">
            <a:extLst>
              <a:ext uri="{FF2B5EF4-FFF2-40B4-BE49-F238E27FC236}">
                <a16:creationId xmlns:a16="http://schemas.microsoft.com/office/drawing/2014/main" id="{75152BDD-8F94-425C-B51E-72F19C90F8F7}"/>
              </a:ext>
            </a:extLst>
          </p:cNvPr>
          <p:cNvCxnSpPr>
            <a:stCxn id="1028" idx="1"/>
            <a:endCxn id="25" idx="3"/>
          </p:cNvCxnSpPr>
          <p:nvPr/>
        </p:nvCxnSpPr>
        <p:spPr>
          <a:xfrm flipH="1">
            <a:off x="2606271" y="5353825"/>
            <a:ext cx="423720" cy="100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837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Understanding the Generated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475466" cy="4524315"/>
          </a:xfrm>
          <a:prstGeom prst="rect">
            <a:avLst/>
          </a:prstGeom>
          <a:noFill/>
        </p:spPr>
        <p:txBody>
          <a:bodyPr wrap="square" rtlCol="0">
            <a:spAutoFit/>
          </a:bodyPr>
          <a:lstStyle/>
          <a:p>
            <a:pPr algn="just"/>
            <a:r>
              <a:rPr lang="en-US" dirty="0"/>
              <a:t>The project will be created inside the app folder of our main project. It will contain the UI5 project folder and a .cds file.</a:t>
            </a:r>
          </a:p>
          <a:p>
            <a:pPr marL="285750" indent="-285750" algn="just">
              <a:buFontTx/>
              <a:buChar char="-"/>
            </a:pPr>
            <a:r>
              <a:rPr lang="en-US" dirty="0"/>
              <a:t>This </a:t>
            </a:r>
            <a:r>
              <a:rPr lang="en-US" b="1" dirty="0"/>
              <a:t>services.cds </a:t>
            </a:r>
            <a:r>
              <a:rPr lang="en-US" dirty="0"/>
              <a:t>file will point the </a:t>
            </a:r>
            <a:r>
              <a:rPr lang="en-US" b="1" dirty="0"/>
              <a:t>annotations.cds</a:t>
            </a:r>
            <a:r>
              <a:rPr lang="en-US" dirty="0"/>
              <a:t> file in the </a:t>
            </a:r>
            <a:r>
              <a:rPr lang="en-US" b="1" dirty="0"/>
              <a:t>purchaseorderapp</a:t>
            </a:r>
            <a:r>
              <a:rPr lang="en-US" dirty="0"/>
              <a:t> folder.</a:t>
            </a:r>
          </a:p>
          <a:p>
            <a:pPr marL="285750" indent="-285750" algn="just">
              <a:buFontTx/>
              <a:buChar char="-"/>
            </a:pPr>
            <a:r>
              <a:rPr lang="en-US" dirty="0"/>
              <a:t>The main project folder contains </a:t>
            </a:r>
            <a:r>
              <a:rPr lang="en-US" b="1" dirty="0"/>
              <a:t>webapp</a:t>
            </a:r>
            <a:r>
              <a:rPr lang="en-US" dirty="0"/>
              <a:t> </a:t>
            </a:r>
            <a:r>
              <a:rPr lang="en-US" b="1" dirty="0"/>
              <a:t>folder</a:t>
            </a:r>
            <a:r>
              <a:rPr lang="en-US" dirty="0"/>
              <a:t>, </a:t>
            </a:r>
            <a:r>
              <a:rPr lang="en-US" b="1" dirty="0"/>
              <a:t>annotations.cds </a:t>
            </a:r>
            <a:r>
              <a:rPr lang="en-US" dirty="0"/>
              <a:t>file and </a:t>
            </a:r>
            <a:r>
              <a:rPr lang="en-US" b="1" dirty="0"/>
              <a:t>package.json</a:t>
            </a:r>
          </a:p>
          <a:p>
            <a:pPr marL="285750" indent="-285750" algn="just">
              <a:buFontTx/>
              <a:buChar char="-"/>
            </a:pPr>
            <a:r>
              <a:rPr lang="en-US" b="1" dirty="0"/>
              <a:t>Annotations.cds: - </a:t>
            </a:r>
            <a:r>
              <a:rPr lang="en-US" dirty="0"/>
              <a:t>In this file we will create our applications user-interface with the help of UI annotations.</a:t>
            </a:r>
          </a:p>
          <a:p>
            <a:pPr marL="285750" indent="-285750" algn="just">
              <a:buFontTx/>
              <a:buChar char="-"/>
            </a:pPr>
            <a:r>
              <a:rPr lang="en-US" b="1" dirty="0"/>
              <a:t>webapp folder: - </a:t>
            </a:r>
            <a:r>
              <a:rPr lang="en-US" dirty="0"/>
              <a:t>It contains the </a:t>
            </a:r>
            <a:r>
              <a:rPr lang="en-US" b="1" dirty="0"/>
              <a:t>starting point of the application </a:t>
            </a:r>
            <a:r>
              <a:rPr lang="en-US" dirty="0"/>
              <a:t>(</a:t>
            </a:r>
            <a:r>
              <a:rPr lang="en-US" b="1" dirty="0"/>
              <a:t>index.html</a:t>
            </a:r>
            <a:r>
              <a:rPr lang="en-US" dirty="0"/>
              <a:t>), </a:t>
            </a:r>
            <a:r>
              <a:rPr lang="en-US" b="1" dirty="0"/>
              <a:t>application descriptor </a:t>
            </a:r>
            <a:r>
              <a:rPr lang="en-US" dirty="0"/>
              <a:t>(</a:t>
            </a:r>
            <a:r>
              <a:rPr lang="en-US" b="1" dirty="0"/>
              <a:t>manifest.json</a:t>
            </a:r>
            <a:r>
              <a:rPr lang="en-US" dirty="0"/>
              <a:t>) and </a:t>
            </a:r>
            <a:r>
              <a:rPr lang="en-US" b="1" dirty="0"/>
              <a:t>component.js </a:t>
            </a:r>
            <a:r>
              <a:rPr lang="en-US" dirty="0"/>
              <a:t>file.</a:t>
            </a:r>
          </a:p>
          <a:p>
            <a:pPr marL="285750" indent="-285750" algn="just">
              <a:buFontTx/>
              <a:buChar char="-"/>
            </a:pPr>
            <a:r>
              <a:rPr lang="en-US" b="1" dirty="0"/>
              <a:t>package.json: - </a:t>
            </a:r>
            <a:r>
              <a:rPr lang="en-US" dirty="0"/>
              <a:t>It contains the information about the dependencies used by the project.</a:t>
            </a:r>
            <a:r>
              <a:rPr lang="en-US" b="1" dirty="0"/>
              <a:t> </a:t>
            </a:r>
          </a:p>
          <a:p>
            <a:pPr marL="285750" indent="-285750" algn="just">
              <a:buFontTx/>
              <a:buChar char="-"/>
            </a:pPr>
            <a:r>
              <a:rPr lang="en-US" b="1" dirty="0"/>
              <a:t>Component.js: - </a:t>
            </a:r>
            <a:r>
              <a:rPr lang="en-US" dirty="0"/>
              <a:t>It contains the linkage to the manifest.json file.</a:t>
            </a:r>
          </a:p>
          <a:p>
            <a:pPr marL="285750" indent="-285750" algn="just">
              <a:buFontTx/>
              <a:buChar char="-"/>
            </a:pPr>
            <a:r>
              <a:rPr lang="en-US" b="1" dirty="0"/>
              <a:t>Manifest.json: - </a:t>
            </a:r>
            <a:r>
              <a:rPr lang="en-US" dirty="0"/>
              <a:t>It contains all the information about the application like, service binding of app, views, models, templates used to build app, routing of the app, etc.</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A2E199C-D34A-4123-9D36-8B2573675F7A}"/>
              </a:ext>
            </a:extLst>
          </p:cNvPr>
          <p:cNvPicPr>
            <a:picLocks noChangeAspect="1"/>
          </p:cNvPicPr>
          <p:nvPr/>
        </p:nvPicPr>
        <p:blipFill>
          <a:blip r:embed="rId3"/>
          <a:stretch>
            <a:fillRect/>
          </a:stretch>
        </p:blipFill>
        <p:spPr>
          <a:xfrm>
            <a:off x="7869355" y="896528"/>
            <a:ext cx="3869672" cy="3480897"/>
          </a:xfrm>
          <a:prstGeom prst="rect">
            <a:avLst/>
          </a:prstGeom>
        </p:spPr>
      </p:pic>
    </p:spTree>
    <p:extLst>
      <p:ext uri="{BB962C8B-B14F-4D97-AF65-F5344CB8AC3E}">
        <p14:creationId xmlns:p14="http://schemas.microsoft.com/office/powerpoint/2010/main" val="464538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Create LRP using template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139035" cy="2308324"/>
          </a:xfrm>
          <a:prstGeom prst="rect">
            <a:avLst/>
          </a:prstGeom>
          <a:noFill/>
        </p:spPr>
        <p:txBody>
          <a:bodyPr wrap="square" rtlCol="0">
            <a:spAutoFit/>
          </a:bodyPr>
          <a:lstStyle/>
          <a:p>
            <a:r>
              <a:rPr lang="en-US" dirty="0"/>
              <a:t>Create a list report application in our firstcapm project using the template wizard. Follow the steps given on the previous slide and fill all the information as specified.</a:t>
            </a:r>
          </a:p>
          <a:p>
            <a:endParaRPr lang="en-US" dirty="0"/>
          </a:p>
          <a:p>
            <a:r>
              <a:rPr lang="en-US" dirty="0"/>
              <a:t>Once the application is successfully generated we can run the app using the command </a:t>
            </a:r>
            <a:r>
              <a:rPr lang="en-US" b="1" i="1" dirty="0"/>
              <a:t>cds run </a:t>
            </a:r>
            <a:r>
              <a:rPr lang="en-US" dirty="0"/>
              <a:t>or </a:t>
            </a:r>
            <a:r>
              <a:rPr lang="en-US" b="1" i="1" dirty="0"/>
              <a:t>cds watch.</a:t>
            </a:r>
          </a:p>
          <a:p>
            <a:r>
              <a:rPr lang="en-US" dirty="0"/>
              <a:t>The application endpoint will be available in the Web Application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C2C1E8F4-B312-4EA7-9CD8-1DCD07C453AA}"/>
              </a:ext>
            </a:extLst>
          </p:cNvPr>
          <p:cNvPicPr>
            <a:picLocks noChangeAspect="1"/>
          </p:cNvPicPr>
          <p:nvPr/>
        </p:nvPicPr>
        <p:blipFill>
          <a:blip r:embed="rId3"/>
          <a:stretch>
            <a:fillRect/>
          </a:stretch>
        </p:blipFill>
        <p:spPr>
          <a:xfrm>
            <a:off x="7556587" y="896527"/>
            <a:ext cx="4008035" cy="21908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54A6E0D9-66B0-40FD-8139-F90EB562A096}"/>
              </a:ext>
            </a:extLst>
          </p:cNvPr>
          <p:cNvPicPr>
            <a:picLocks noChangeAspect="1"/>
          </p:cNvPicPr>
          <p:nvPr/>
        </p:nvPicPr>
        <p:blipFill>
          <a:blip r:embed="rId4"/>
          <a:stretch>
            <a:fillRect/>
          </a:stretch>
        </p:blipFill>
        <p:spPr>
          <a:xfrm>
            <a:off x="2305756" y="3199781"/>
            <a:ext cx="7063246" cy="34395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54955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are SAP Fiori Annotations?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8138658" cy="5866350"/>
          </a:xfrm>
          <a:prstGeom prst="rect">
            <a:avLst/>
          </a:prstGeom>
          <a:noFill/>
        </p:spPr>
        <p:txBody>
          <a:bodyPr wrap="square" rtlCol="0">
            <a:spAutoFit/>
          </a:bodyPr>
          <a:lstStyle/>
          <a:p>
            <a:pPr algn="just"/>
            <a:r>
              <a:rPr lang="en-US" b="0" i="0" dirty="0">
                <a:solidFill>
                  <a:srgbClr val="222222"/>
                </a:solidFill>
                <a:effectLst/>
                <a:latin typeface="Avenir Next"/>
              </a:rPr>
              <a:t>SAP Fiori elements apps are generic frontends, which construct and render the pages and controls based on annotated metadata documents. The annotations provide semantic annotations used to render such content, for example:</a:t>
            </a:r>
          </a:p>
          <a:p>
            <a:pPr algn="just"/>
            <a:endParaRPr lang="en-US" dirty="0">
              <a:solidFill>
                <a:srgbClr val="222222"/>
              </a:solidFill>
              <a:latin typeface="Avenir Next"/>
            </a:endParaRPr>
          </a:p>
          <a:p>
            <a:pPr algn="just"/>
            <a:r>
              <a:rPr lang="en-US" b="0" i="0" dirty="0">
                <a:solidFill>
                  <a:srgbClr val="222222"/>
                </a:solidFill>
                <a:effectLst/>
                <a:latin typeface="Avenir Next"/>
              </a:rPr>
              <a:t>In this example we have specified the Table columns with the help of UI.LineItem annotation.</a:t>
            </a:r>
          </a:p>
          <a:p>
            <a:pPr algn="just"/>
            <a:r>
              <a:rPr lang="en-US" dirty="0">
                <a:solidFill>
                  <a:srgbClr val="222222"/>
                </a:solidFill>
                <a:latin typeface="Avenir Next"/>
              </a:rPr>
              <a:t>We can use different annotation form the SAP Vocabularies to add specific items to the UI.</a:t>
            </a:r>
          </a:p>
          <a:p>
            <a:pPr algn="just"/>
            <a:r>
              <a:rPr lang="en-US" dirty="0">
                <a:solidFill>
                  <a:srgbClr val="222222"/>
                </a:solidFill>
                <a:latin typeface="Avenir Next"/>
              </a:rPr>
              <a:t>The most commonly used Vocabularies are</a:t>
            </a:r>
          </a:p>
          <a:p>
            <a:pPr marL="285750" indent="-285750" algn="just">
              <a:lnSpc>
                <a:spcPct val="150000"/>
              </a:lnSpc>
              <a:buFont typeface="Arial" panose="020B0604020202020204" pitchFamily="34" charset="0"/>
              <a:buChar char="•"/>
            </a:pPr>
            <a:r>
              <a:rPr lang="en-US" b="0" dirty="0">
                <a:solidFill>
                  <a:srgbClr val="267F99"/>
                </a:solidFill>
                <a:effectLst/>
                <a:latin typeface="Consolas" panose="020B0609020204030204" pitchFamily="49" charset="0"/>
              </a:rPr>
              <a:t>UI.SelectionFields:</a:t>
            </a:r>
            <a:r>
              <a:rPr lang="en-US" dirty="0">
                <a:solidFill>
                  <a:srgbClr val="222222"/>
                </a:solidFill>
                <a:latin typeface="Avenir Next"/>
              </a:rPr>
              <a:t> It is used to add the filter field in the Smart Filter Bar.</a:t>
            </a:r>
            <a:endParaRPr lang="en-US" b="0" i="0" dirty="0">
              <a:solidFill>
                <a:srgbClr val="222222"/>
              </a:solidFill>
              <a:effectLst/>
              <a:latin typeface="Avenir Next"/>
            </a:endParaRPr>
          </a:p>
          <a:p>
            <a:pPr marL="285750" indent="-285750" algn="just">
              <a:lnSpc>
                <a:spcPct val="150000"/>
              </a:lnSpc>
              <a:buFont typeface="Arial" panose="020B0604020202020204" pitchFamily="34" charset="0"/>
              <a:buChar char="•"/>
            </a:pPr>
            <a:r>
              <a:rPr lang="en-US" b="0" dirty="0">
                <a:solidFill>
                  <a:srgbClr val="267F99"/>
                </a:solidFill>
                <a:effectLst/>
                <a:latin typeface="Consolas" panose="020B0609020204030204" pitchFamily="49" charset="0"/>
              </a:rPr>
              <a:t>UI.LineItem:</a:t>
            </a:r>
            <a:r>
              <a:rPr lang="en-US" dirty="0">
                <a:solidFill>
                  <a:srgbClr val="222222"/>
                </a:solidFill>
                <a:latin typeface="Avenir Next"/>
              </a:rPr>
              <a:t> It is used to add the Columns in the Table.</a:t>
            </a:r>
            <a:endParaRPr lang="en-US" b="0" i="0" dirty="0">
              <a:solidFill>
                <a:srgbClr val="222222"/>
              </a:solidFill>
              <a:effectLst/>
              <a:latin typeface="Avenir Next"/>
            </a:endParaRPr>
          </a:p>
          <a:p>
            <a:pPr marL="285750" indent="-285750" algn="just">
              <a:lnSpc>
                <a:spcPct val="150000"/>
              </a:lnSpc>
              <a:buFont typeface="Arial" panose="020B0604020202020204" pitchFamily="34" charset="0"/>
              <a:buChar char="•"/>
            </a:pPr>
            <a:r>
              <a:rPr lang="en-US" b="0" dirty="0">
                <a:solidFill>
                  <a:srgbClr val="267F99"/>
                </a:solidFill>
                <a:effectLst/>
                <a:latin typeface="Consolas" panose="020B0609020204030204" pitchFamily="49" charset="0"/>
              </a:rPr>
              <a:t>UI.HeaderInfo: </a:t>
            </a:r>
            <a:r>
              <a:rPr lang="en-US" dirty="0">
                <a:solidFill>
                  <a:srgbClr val="222222"/>
                </a:solidFill>
                <a:latin typeface="Avenir Next"/>
              </a:rPr>
              <a:t>It is used to add the header information in the UI</a:t>
            </a:r>
          </a:p>
          <a:p>
            <a:pPr marL="285750" indent="-285750" algn="just">
              <a:lnSpc>
                <a:spcPct val="150000"/>
              </a:lnSpc>
              <a:buFont typeface="Arial" panose="020B0604020202020204" pitchFamily="34" charset="0"/>
              <a:buChar char="•"/>
            </a:pPr>
            <a:r>
              <a:rPr lang="en-US" b="0" dirty="0">
                <a:solidFill>
                  <a:srgbClr val="267F99"/>
                </a:solidFill>
                <a:effectLst/>
                <a:latin typeface="Consolas" panose="020B0609020204030204" pitchFamily="49" charset="0"/>
              </a:rPr>
              <a:t>UI.Facets: </a:t>
            </a:r>
            <a:r>
              <a:rPr lang="en-US" dirty="0">
                <a:solidFill>
                  <a:srgbClr val="222222"/>
                </a:solidFill>
                <a:latin typeface="Avenir Next"/>
              </a:rPr>
              <a:t>It is used to create the Facets in the UI.</a:t>
            </a:r>
          </a:p>
          <a:p>
            <a:pPr marL="285750" indent="-285750" algn="just">
              <a:lnSpc>
                <a:spcPct val="150000"/>
              </a:lnSpc>
              <a:buFont typeface="Arial" panose="020B0604020202020204" pitchFamily="34" charset="0"/>
              <a:buChar char="•"/>
            </a:pPr>
            <a:r>
              <a:rPr lang="en-US" b="0" dirty="0">
                <a:solidFill>
                  <a:srgbClr val="267F99"/>
                </a:solidFill>
                <a:effectLst/>
                <a:latin typeface="Consolas" panose="020B0609020204030204" pitchFamily="49" charset="0"/>
              </a:rPr>
              <a:t>UI.FieldGroup: </a:t>
            </a:r>
            <a:r>
              <a:rPr lang="en-US" dirty="0">
                <a:solidFill>
                  <a:srgbClr val="222222"/>
                </a:solidFill>
                <a:latin typeface="Avenir Next"/>
              </a:rPr>
              <a:t>It is used to Group the data field and Input field in the UI. It is like the form control.</a:t>
            </a:r>
          </a:p>
          <a:p>
            <a:pPr algn="just">
              <a:lnSpc>
                <a:spcPct val="150000"/>
              </a:lnSpc>
            </a:pPr>
            <a:r>
              <a:rPr lang="en-US" dirty="0">
                <a:solidFill>
                  <a:srgbClr val="222222"/>
                </a:solidFill>
                <a:latin typeface="Avenir Next"/>
              </a:rPr>
              <a:t>We can get more information about the Annotations with the help of Documentation: </a:t>
            </a:r>
            <a:r>
              <a:rPr lang="en-US" dirty="0">
                <a:solidFill>
                  <a:srgbClr val="222222"/>
                </a:solidFill>
                <a:latin typeface="Avenir Next"/>
                <a:hlinkClick r:id="rId3"/>
              </a:rPr>
              <a:t>https://cap.cloud.sap/docs/advanced/odata#vocabularies</a:t>
            </a:r>
            <a:endParaRPr lang="en-US" dirty="0">
              <a:solidFill>
                <a:srgbClr val="222222"/>
              </a:solidFill>
              <a:latin typeface="Avenir Nex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879157DE-2BB3-4E63-BD7B-56BFBA32692E}"/>
              </a:ext>
            </a:extLst>
          </p:cNvPr>
          <p:cNvPicPr>
            <a:picLocks noChangeAspect="1"/>
          </p:cNvPicPr>
          <p:nvPr/>
        </p:nvPicPr>
        <p:blipFill>
          <a:blip r:embed="rId4"/>
          <a:stretch>
            <a:fillRect/>
          </a:stretch>
        </p:blipFill>
        <p:spPr>
          <a:xfrm>
            <a:off x="8473107" y="896529"/>
            <a:ext cx="2834886" cy="415173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82941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Adding Custom Filters and Columns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03889" cy="1477328"/>
          </a:xfrm>
          <a:prstGeom prst="rect">
            <a:avLst/>
          </a:prstGeom>
          <a:noFill/>
        </p:spPr>
        <p:txBody>
          <a:bodyPr wrap="square" rtlCol="0">
            <a:spAutoFit/>
          </a:bodyPr>
          <a:lstStyle/>
          <a:p>
            <a:r>
              <a:rPr lang="en-US" dirty="0"/>
              <a:t>Create custom filter fields in the smart filter bar and add custom columns to the List Report Page using the annotations. Along with that we will also add header info to the Table.</a:t>
            </a:r>
          </a:p>
          <a:p>
            <a:endParaRPr lang="en-US" dirty="0"/>
          </a:p>
          <a:p>
            <a:r>
              <a:rPr lang="en-US" dirty="0"/>
              <a:t>Exercise code/resources:-</a:t>
            </a:r>
          </a:p>
          <a:p>
            <a:pPr marL="285750" indent="-285750">
              <a:buFontTx/>
              <a:buChar char="-"/>
            </a:pPr>
            <a:r>
              <a:rPr lang="en-US" dirty="0">
                <a:hlinkClick r:id="rId3"/>
              </a:rPr>
              <a:t>annotations.cds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F907061-0513-41F9-8952-1AD5D3891F89}"/>
              </a:ext>
            </a:extLst>
          </p:cNvPr>
          <p:cNvPicPr>
            <a:picLocks noChangeAspect="1"/>
          </p:cNvPicPr>
          <p:nvPr/>
        </p:nvPicPr>
        <p:blipFill>
          <a:blip r:embed="rId4"/>
          <a:stretch>
            <a:fillRect/>
          </a:stretch>
        </p:blipFill>
        <p:spPr>
          <a:xfrm>
            <a:off x="3442092" y="2256418"/>
            <a:ext cx="8296935" cy="4048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80622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custom Columns to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dirty="0"/>
              <a:t>Some time we want to show the data to the user in more fast and convenient manner. For that SAP provides the criticality annotation, using this we can add some visual stuff to our line items like icons, ratings etc.</a:t>
            </a:r>
          </a:p>
          <a:p>
            <a:pPr marL="285750" indent="-285750" algn="just">
              <a:buFont typeface="Arial" panose="020B0604020202020204" pitchFamily="34" charset="0"/>
              <a:buChar char="•"/>
            </a:pPr>
            <a:r>
              <a:rPr lang="en-US" b="0" i="0" dirty="0">
                <a:effectLst/>
              </a:rPr>
              <a:t>When you want to attract your business users attention, </a:t>
            </a:r>
            <a:r>
              <a:rPr lang="en-US" b="1" i="0" dirty="0">
                <a:effectLst/>
              </a:rPr>
              <a:t>UI.Criticality </a:t>
            </a:r>
            <a:r>
              <a:rPr lang="en-US" b="0" i="0" dirty="0">
                <a:effectLst/>
              </a:rPr>
              <a:t>is one of the easiest annotations you can use to add some visual bling to your Fiori elements apps.  It’s a great option for adding a status icon and a little semantic color to a simple text or date field.</a:t>
            </a:r>
            <a:endParaRPr lang="en-US" dirty="0"/>
          </a:p>
          <a:p>
            <a:pPr marL="285750" indent="-285750" algn="just">
              <a:buFont typeface="Arial" panose="020B0604020202020204" pitchFamily="34" charset="0"/>
              <a:buChar char="•"/>
            </a:pPr>
            <a:r>
              <a:rPr lang="en-US" dirty="0"/>
              <a:t>For that we will use the criticality annotation provided by SAP.</a:t>
            </a:r>
          </a:p>
          <a:p>
            <a:pPr marL="285750" indent="-285750" algn="just">
              <a:buFont typeface="Arial" panose="020B0604020202020204" pitchFamily="34" charset="0"/>
              <a:buChar char="•"/>
            </a:pPr>
            <a:endParaRPr lang="en-US" dirty="0"/>
          </a:p>
          <a:p>
            <a:pPr marL="285750" indent="-285750" algn="just">
              <a:buFontTx/>
              <a:buChar char="-"/>
            </a:pPr>
            <a:r>
              <a:rPr lang="en-US" dirty="0"/>
              <a:t>So now we want to add a new column and in that column we will add a button to use the boost action we have implemented for the purchase order.</a:t>
            </a:r>
          </a:p>
          <a:p>
            <a:pPr marL="285750" indent="-285750" algn="just">
              <a:buFontTx/>
              <a:buChar char="-"/>
            </a:pPr>
            <a:r>
              <a:rPr lang="en-US" dirty="0"/>
              <a:t>Also we want an status icon to show the Life Cycle Status of the purchase order.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75BB818-959D-473C-A084-D740D6B00ACD}"/>
              </a:ext>
            </a:extLst>
          </p:cNvPr>
          <p:cNvPicPr>
            <a:picLocks noChangeAspect="1"/>
          </p:cNvPicPr>
          <p:nvPr/>
        </p:nvPicPr>
        <p:blipFill>
          <a:blip r:embed="rId3"/>
          <a:stretch>
            <a:fillRect/>
          </a:stretch>
        </p:blipFill>
        <p:spPr>
          <a:xfrm>
            <a:off x="2652765" y="3641412"/>
            <a:ext cx="6152940" cy="2988296"/>
          </a:xfrm>
          <a:prstGeom prst="rect">
            <a:avLst/>
          </a:prstGeom>
        </p:spPr>
      </p:pic>
    </p:spTree>
    <p:extLst>
      <p:ext uri="{BB962C8B-B14F-4D97-AF65-F5344CB8AC3E}">
        <p14:creationId xmlns:p14="http://schemas.microsoft.com/office/powerpoint/2010/main" val="521429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latin typeface="Cooper Black" panose="0208090404030B020404" pitchFamily="18" charset="0"/>
              </a:rPr>
              <a:t>Hands-on: Criticality and Custom Action Button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Add a Criticality annotation to the Life Cycle Status Field and also add a button to boost the Gross amount using the custom action.</a:t>
            </a:r>
          </a:p>
          <a:p>
            <a:endParaRPr lang="en-US" dirty="0"/>
          </a:p>
          <a:p>
            <a:r>
              <a:rPr lang="en-US" dirty="0"/>
              <a:t>Exercise code/resources:</a:t>
            </a:r>
          </a:p>
          <a:p>
            <a:pPr marL="285750" indent="-285750">
              <a:buFontTx/>
              <a:buChar char="-"/>
            </a:pPr>
            <a:r>
              <a:rPr lang="en-US" dirty="0">
                <a:hlinkClick r:id="rId3"/>
              </a:rPr>
              <a:t>annotations.cds</a:t>
            </a:r>
            <a:endParaRPr lang="en-US" dirty="0"/>
          </a:p>
          <a:p>
            <a:pPr marL="285750" indent="-285750">
              <a:buFontTx/>
              <a:buChar char="-"/>
            </a:pPr>
            <a:r>
              <a:rPr lang="en-US" dirty="0">
                <a:hlinkClick r:id="rId4"/>
              </a:rPr>
              <a:t>CatalogService.cds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71BEE25-403C-40F5-BD26-DDFCE6BD4B1B}"/>
              </a:ext>
            </a:extLst>
          </p:cNvPr>
          <p:cNvPicPr>
            <a:picLocks noChangeAspect="1"/>
          </p:cNvPicPr>
          <p:nvPr/>
        </p:nvPicPr>
        <p:blipFill>
          <a:blip r:embed="rId5"/>
          <a:stretch>
            <a:fillRect/>
          </a:stretch>
        </p:blipFill>
        <p:spPr>
          <a:xfrm>
            <a:off x="7745982" y="1750258"/>
            <a:ext cx="3341149" cy="1230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dk1"/>
          </a:lnRef>
          <a:fillRef idx="1">
            <a:schemeClr val="lt1"/>
          </a:fillRef>
          <a:effectRef idx="0">
            <a:schemeClr val="dk1"/>
          </a:effectRef>
          <a:fontRef idx="minor">
            <a:schemeClr val="dk1"/>
          </a:fontRef>
        </p:style>
      </p:pic>
      <p:pic>
        <p:nvPicPr>
          <p:cNvPr id="5" name="Picture 4">
            <a:extLst>
              <a:ext uri="{FF2B5EF4-FFF2-40B4-BE49-F238E27FC236}">
                <a16:creationId xmlns:a16="http://schemas.microsoft.com/office/drawing/2014/main" id="{5B92F868-6CFD-475F-ADBD-A2548926B8B2}"/>
              </a:ext>
            </a:extLst>
          </p:cNvPr>
          <p:cNvPicPr>
            <a:picLocks noChangeAspect="1"/>
          </p:cNvPicPr>
          <p:nvPr/>
        </p:nvPicPr>
        <p:blipFill>
          <a:blip r:embed="rId6"/>
          <a:stretch>
            <a:fillRect/>
          </a:stretch>
        </p:blipFill>
        <p:spPr>
          <a:xfrm>
            <a:off x="6669008" y="3442421"/>
            <a:ext cx="4515827" cy="25955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82870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Object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b="0" i="0" dirty="0">
                <a:solidFill>
                  <a:srgbClr val="333333"/>
                </a:solidFill>
                <a:effectLst/>
                <a:latin typeface="72"/>
              </a:rPr>
              <a:t>The object page floorplan is used to display and categorize all relevant information about an object. Categorized content can be accessed quickly using anchor or tab navigation, and users can switch from display to edit mode to change the content. </a:t>
            </a:r>
          </a:p>
          <a:p>
            <a:r>
              <a:rPr lang="en-US" dirty="0">
                <a:solidFill>
                  <a:srgbClr val="333333"/>
                </a:solidFill>
                <a:latin typeface="72"/>
              </a:rPr>
              <a:t>Object Page Contains the following Items:</a:t>
            </a:r>
          </a:p>
          <a:p>
            <a:pPr marL="342900" indent="-342900">
              <a:buAutoNum type="arabicPeriod"/>
            </a:pPr>
            <a:r>
              <a:rPr lang="en-US" dirty="0">
                <a:solidFill>
                  <a:srgbClr val="333333"/>
                </a:solidFill>
                <a:latin typeface="72"/>
              </a:rPr>
              <a:t>Navigation Bar</a:t>
            </a:r>
          </a:p>
          <a:p>
            <a:pPr marL="342900" indent="-342900">
              <a:buAutoNum type="arabicPeriod"/>
            </a:pPr>
            <a:r>
              <a:rPr lang="en-US" dirty="0">
                <a:solidFill>
                  <a:srgbClr val="333333"/>
                </a:solidFill>
                <a:latin typeface="72"/>
              </a:rPr>
              <a:t>Dynamic Header</a:t>
            </a:r>
          </a:p>
          <a:p>
            <a:pPr marL="342900" indent="-342900">
              <a:buAutoNum type="arabicPeriod"/>
            </a:pPr>
            <a:r>
              <a:rPr lang="en-US" dirty="0">
                <a:solidFill>
                  <a:srgbClr val="333333"/>
                </a:solidFill>
                <a:latin typeface="72"/>
              </a:rPr>
              <a:t>Action Buttons (Delete, Update)</a:t>
            </a:r>
          </a:p>
          <a:p>
            <a:pPr marL="342900" indent="-342900">
              <a:buAutoNum type="arabicPeriod"/>
            </a:pPr>
            <a:r>
              <a:rPr lang="en-US" dirty="0">
                <a:solidFill>
                  <a:srgbClr val="333333"/>
                </a:solidFill>
                <a:latin typeface="72"/>
              </a:rPr>
              <a:t>Facets</a:t>
            </a:r>
          </a:p>
          <a:p>
            <a:pPr marL="342900" indent="-342900">
              <a:buAutoNum type="arabicPeriod"/>
            </a:pPr>
            <a:r>
              <a:rPr lang="en-US" dirty="0">
                <a:solidFill>
                  <a:srgbClr val="333333"/>
                </a:solidFill>
                <a:latin typeface="72"/>
              </a:rPr>
              <a:t>Content Area</a:t>
            </a:r>
          </a:p>
          <a:p>
            <a:pPr marL="342900" indent="-342900">
              <a:buAutoNum type="arabicPeriod"/>
            </a:pPr>
            <a:r>
              <a:rPr lang="en-US" dirty="0">
                <a:solidFill>
                  <a:srgbClr val="333333"/>
                </a:solidFill>
                <a:latin typeface="72"/>
              </a:rPr>
              <a:t>Line Items Table</a:t>
            </a:r>
          </a:p>
          <a:p>
            <a:pPr marL="342900" indent="-342900">
              <a:buAutoNum type="arabicPeriod"/>
            </a:pPr>
            <a:r>
              <a:rPr lang="en-US" dirty="0">
                <a:solidFill>
                  <a:srgbClr val="333333"/>
                </a:solidFill>
                <a:latin typeface="72"/>
              </a:rPr>
              <a:t>Footer Bar</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2F53DF9-2108-4708-88C8-61E481A6796C}"/>
              </a:ext>
            </a:extLst>
          </p:cNvPr>
          <p:cNvPicPr>
            <a:picLocks noChangeAspect="1"/>
          </p:cNvPicPr>
          <p:nvPr/>
        </p:nvPicPr>
        <p:blipFill>
          <a:blip r:embed="rId3"/>
          <a:stretch>
            <a:fillRect/>
          </a:stretch>
        </p:blipFill>
        <p:spPr>
          <a:xfrm>
            <a:off x="4874754" y="2027327"/>
            <a:ext cx="6548652" cy="4051583"/>
          </a:xfrm>
          <a:prstGeom prst="rect">
            <a:avLst/>
          </a:prstGeom>
        </p:spPr>
      </p:pic>
    </p:spTree>
    <p:extLst>
      <p:ext uri="{BB962C8B-B14F-4D97-AF65-F5344CB8AC3E}">
        <p14:creationId xmlns:p14="http://schemas.microsoft.com/office/powerpoint/2010/main" val="133456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CDS Query Language (CQL)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algn="just"/>
            <a:r>
              <a:rPr lang="en-US" b="0" i="0" dirty="0">
                <a:effectLst/>
              </a:rPr>
              <a:t>The CDS Query Language (QL) is </a:t>
            </a:r>
            <a:r>
              <a:rPr lang="en-US" b="1" i="0" dirty="0">
                <a:effectLst/>
              </a:rPr>
              <a:t>an extension to SQL used to consume CDS data</a:t>
            </a:r>
            <a:r>
              <a:rPr lang="en-US" b="0" i="0" dirty="0">
                <a:effectLst/>
              </a:rPr>
              <a:t>. The QL includes enhancements such as defining views within the CDS data model. It also introduces the use of associations defined by the DDL. Instance-based authorization to CDS entities are defined using the Data Control Language (DCL).</a:t>
            </a:r>
          </a:p>
          <a:p>
            <a:pPr marL="285750" indent="-285750" algn="just">
              <a:buFontTx/>
              <a:buChar char="-"/>
            </a:pPr>
            <a:r>
              <a:rPr kumimoji="0" lang="en-US" altLang="en-US" b="0" i="0" u="none" strike="noStrike" cap="none" normalizeH="0" baseline="0" dirty="0">
                <a:ln>
                  <a:noFill/>
                </a:ln>
                <a:solidFill>
                  <a:srgbClr val="222222"/>
                </a:solidFill>
                <a:effectLst/>
              </a:rPr>
              <a:t>CQL allows to put projections, that means, the </a:t>
            </a:r>
            <a:r>
              <a:rPr kumimoji="0" lang="en-US" altLang="en-US" b="0" i="1" u="none" strike="noStrike" cap="none" normalizeH="0" baseline="0" dirty="0">
                <a:ln>
                  <a:noFill/>
                </a:ln>
                <a:solidFill>
                  <a:srgbClr val="8B0000"/>
                </a:solidFill>
                <a:effectLst/>
              </a:rPr>
              <a:t>SELECT</a:t>
            </a:r>
            <a:r>
              <a:rPr kumimoji="0" lang="en-US" altLang="en-US" b="0" i="0" u="none" strike="noStrike" cap="none" normalizeH="0" baseline="0" dirty="0">
                <a:ln>
                  <a:noFill/>
                </a:ln>
                <a:solidFill>
                  <a:srgbClr val="222222"/>
                </a:solidFill>
                <a:effectLst/>
              </a:rPr>
              <a:t> clause, behind the </a:t>
            </a:r>
            <a:r>
              <a:rPr kumimoji="0" lang="en-US" altLang="en-US" b="0" i="1" u="none" strike="noStrike" cap="none" normalizeH="0" baseline="0" dirty="0">
                <a:ln>
                  <a:noFill/>
                </a:ln>
                <a:solidFill>
                  <a:srgbClr val="8B0000"/>
                </a:solidFill>
                <a:effectLst/>
              </a:rPr>
              <a:t>FROM</a:t>
            </a:r>
            <a:r>
              <a:rPr kumimoji="0" lang="en-US" altLang="en-US" b="0" i="0" u="none" strike="noStrike" cap="none" normalizeH="0" baseline="0" dirty="0">
                <a:ln>
                  <a:noFill/>
                </a:ln>
                <a:solidFill>
                  <a:srgbClr val="222222"/>
                </a:solidFill>
                <a:effectLst/>
              </a:rPr>
              <a:t> clause enclosed in curly braces. For example, the following are equivalent:</a:t>
            </a:r>
            <a:r>
              <a:rPr kumimoji="0" lang="en-US" altLang="en-US" b="0" i="0" u="none" strike="noStrike" cap="none" normalizeH="0" baseline="0" dirty="0">
                <a:ln>
                  <a:noFill/>
                </a:ln>
                <a:solidFill>
                  <a:schemeClr val="tx1"/>
                </a:solidFill>
                <a:effectLst/>
              </a:rPr>
              <a:t> </a:t>
            </a:r>
          </a:p>
          <a:p>
            <a:pPr algn="just"/>
            <a:r>
              <a:rPr lang="en-US" dirty="0"/>
              <a:t>	</a:t>
            </a:r>
            <a:r>
              <a:rPr lang="en-US" b="0" i="0" dirty="0">
                <a:solidFill>
                  <a:srgbClr val="AA0000"/>
                </a:solidFill>
                <a:effectLst/>
                <a:latin typeface="SFMono-Regular"/>
              </a:rPr>
              <a:t>SELECT</a:t>
            </a:r>
            <a:r>
              <a:rPr lang="en-US" b="0" i="0" dirty="0">
                <a:solidFill>
                  <a:srgbClr val="222222"/>
                </a:solidFill>
                <a:effectLst/>
                <a:latin typeface="SFMono-Regular"/>
              </a:rPr>
              <a:t> </a:t>
            </a:r>
            <a:r>
              <a:rPr lang="en-US" b="0" i="0" dirty="0">
                <a:solidFill>
                  <a:srgbClr val="0000AA"/>
                </a:solidFill>
                <a:effectLst/>
                <a:latin typeface="SFMono-Regular"/>
              </a:rPr>
              <a:t>nameFirst</a:t>
            </a:r>
            <a:r>
              <a:rPr lang="en-US" b="0" i="0" dirty="0">
                <a:solidFill>
                  <a:srgbClr val="666666"/>
                </a:solidFill>
                <a:effectLst/>
                <a:latin typeface="SFMono-Regular"/>
              </a:rPr>
              <a:t>,</a:t>
            </a:r>
            <a:r>
              <a:rPr lang="en-US" b="0" i="0" dirty="0">
                <a:solidFill>
                  <a:srgbClr val="222222"/>
                </a:solidFill>
                <a:effectLst/>
                <a:latin typeface="SFMono-Regular"/>
              </a:rPr>
              <a:t> </a:t>
            </a:r>
            <a:r>
              <a:rPr lang="en-US" b="0" i="0" dirty="0">
                <a:solidFill>
                  <a:srgbClr val="0000AA"/>
                </a:solidFill>
                <a:effectLst/>
                <a:latin typeface="SFMono-Regular"/>
              </a:rPr>
              <a:t>email</a:t>
            </a:r>
            <a:r>
              <a:rPr lang="en-US" b="0" i="0" dirty="0">
                <a:solidFill>
                  <a:srgbClr val="222222"/>
                </a:solidFill>
                <a:effectLst/>
                <a:latin typeface="SFMono-Regular"/>
              </a:rPr>
              <a:t> </a:t>
            </a:r>
            <a:r>
              <a:rPr lang="en-US" b="0" i="0" dirty="0">
                <a:solidFill>
                  <a:srgbClr val="AA0000"/>
                </a:solidFill>
                <a:effectLst/>
                <a:latin typeface="SFMono-Regular"/>
              </a:rPr>
              <a:t>from</a:t>
            </a:r>
            <a:r>
              <a:rPr lang="en-US" b="0" i="0" dirty="0">
                <a:solidFill>
                  <a:srgbClr val="222222"/>
                </a:solidFill>
                <a:effectLst/>
                <a:latin typeface="SFMono-Regular"/>
              </a:rPr>
              <a:t> </a:t>
            </a:r>
            <a:r>
              <a:rPr lang="en-US" dirty="0">
                <a:solidFill>
                  <a:srgbClr val="0000AA"/>
                </a:solidFill>
                <a:latin typeface="SFMono-Regular"/>
              </a:rPr>
              <a:t>employees</a:t>
            </a:r>
          </a:p>
          <a:p>
            <a:pPr algn="just"/>
            <a:endParaRPr lang="en-US" dirty="0">
              <a:solidFill>
                <a:srgbClr val="0000AA"/>
              </a:solidFill>
              <a:latin typeface="SFMono-Regular"/>
            </a:endParaRPr>
          </a:p>
          <a:p>
            <a:pPr algn="just"/>
            <a:r>
              <a:rPr lang="en-US" dirty="0"/>
              <a:t>We can also use the CQL in NodeJS to perform custom database operations at the runtime of the application. The above CQL statement can be written in NodeJS as:</a:t>
            </a:r>
          </a:p>
          <a:p>
            <a:pPr algn="just"/>
            <a:r>
              <a:rPr lang="en-US" dirty="0"/>
              <a:t>	</a:t>
            </a:r>
            <a:r>
              <a:rPr lang="en-US" b="0" dirty="0">
                <a:solidFill>
                  <a:srgbClr val="008000"/>
                </a:solidFill>
                <a:effectLst/>
                <a:latin typeface="Consolas" panose="020B0609020204030204" pitchFamily="49" charset="0"/>
              </a:rPr>
              <a:t>//CDS Query Language - SELECT * FROM dbtab</a:t>
            </a:r>
          </a:p>
          <a:p>
            <a:pPr algn="just"/>
            <a:r>
              <a:rPr lang="en-US" dirty="0">
                <a:solidFill>
                  <a:srgbClr val="008000"/>
                </a:solidFill>
                <a:latin typeface="Consolas" panose="020B0609020204030204" pitchFamily="49" charset="0"/>
              </a:rPr>
              <a:t>	</a:t>
            </a:r>
            <a:r>
              <a:rPr lang="en-US" b="0" dirty="0">
                <a:solidFill>
                  <a:schemeClr val="accent1">
                    <a:lumMod val="75000"/>
                  </a:schemeClr>
                </a:solidFill>
                <a:effectLst/>
                <a:latin typeface="Consolas" panose="020B0609020204030204" pitchFamily="49" charset="0"/>
              </a:rPr>
              <a:t>SELECT.from(employees).columns(nameFirst, email)</a:t>
            </a:r>
          </a:p>
          <a:p>
            <a:pPr algn="just"/>
            <a:endParaRPr lang="en-US" dirty="0">
              <a:solidFill>
                <a:schemeClr val="accent1">
                  <a:lumMod val="75000"/>
                </a:schemeClr>
              </a:solidFill>
              <a:latin typeface="Consolas" panose="020B0609020204030204" pitchFamily="49" charset="0"/>
            </a:endParaRPr>
          </a:p>
          <a:p>
            <a:pPr algn="just"/>
            <a:r>
              <a:rPr lang="en-US" b="0" dirty="0">
                <a:effectLst/>
              </a:rPr>
              <a:t>The filter statements in NodeJS to get the filter data is written the CDS Query Notation.</a:t>
            </a:r>
          </a:p>
          <a:p>
            <a:pPr algn="just"/>
            <a:r>
              <a:rPr lang="en-US" b="0" i="0" dirty="0">
                <a:effectLst/>
              </a:rPr>
              <a:t>CQN is a canonical plain object representation of CDS queries. Such query objects can be obtained by parsing </a:t>
            </a:r>
            <a:r>
              <a:rPr lang="en-US" b="0" i="0" u="none" strike="noStrike" dirty="0">
                <a:effectLst/>
                <a:hlinkClick r:id="rId3">
                  <a:extLst>
                    <a:ext uri="{A12FA001-AC4F-418D-AE19-62706E023703}">
                      <ahyp:hlinkClr xmlns:ahyp="http://schemas.microsoft.com/office/drawing/2018/hyperlinkcolor" val="tx"/>
                    </a:ext>
                  </a:extLst>
                </a:hlinkClick>
              </a:rPr>
              <a:t>CQL</a:t>
            </a:r>
            <a:r>
              <a:rPr lang="en-US" b="0" i="0" dirty="0">
                <a:effectLst/>
              </a:rPr>
              <a:t>, by using the </a:t>
            </a:r>
            <a:r>
              <a:rPr lang="en-US" b="0" i="0" u="none" strike="noStrike" dirty="0">
                <a:effectLst/>
              </a:rPr>
              <a:t>query builder APIs</a:t>
            </a:r>
            <a:r>
              <a:rPr lang="en-US" b="0" i="0" dirty="0">
                <a:effectLst/>
              </a:rPr>
              <a:t>, or by simply constructing respective objects directly in your code.</a:t>
            </a:r>
          </a:p>
          <a:p>
            <a:pPr algn="just"/>
            <a:r>
              <a:rPr lang="en-US" dirty="0"/>
              <a:t>Example: </a:t>
            </a:r>
          </a:p>
          <a:p>
            <a:pPr algn="just"/>
            <a:r>
              <a:rPr lang="en-US" b="0" dirty="0">
                <a:effectLst/>
              </a:rPr>
              <a:t>	</a:t>
            </a:r>
            <a:r>
              <a:rPr lang="en-US" b="0" i="0" dirty="0">
                <a:solidFill>
                  <a:srgbClr val="666666"/>
                </a:solidFill>
                <a:effectLst/>
                <a:latin typeface="SFMono-Regular"/>
              </a:rPr>
              <a:t>{</a:t>
            </a:r>
            <a:r>
              <a:rPr lang="en-US" b="0" i="0" dirty="0">
                <a:solidFill>
                  <a:srgbClr val="000088"/>
                </a:solidFill>
                <a:effectLst/>
                <a:latin typeface="SFMono-Regular"/>
              </a:rPr>
              <a:t>SELECT</a:t>
            </a:r>
            <a:r>
              <a:rPr lang="en-US" b="0" i="0" dirty="0">
                <a:solidFill>
                  <a:srgbClr val="666666"/>
                </a:solidFill>
                <a:effectLst/>
                <a:latin typeface="SFMono-Regular"/>
              </a:rPr>
              <a:t>:{</a:t>
            </a:r>
            <a:r>
              <a:rPr lang="en-US" b="0" i="0" dirty="0">
                <a:solidFill>
                  <a:srgbClr val="000088"/>
                </a:solidFill>
                <a:effectLst/>
                <a:latin typeface="SFMono-Regular"/>
              </a:rPr>
              <a:t>from</a:t>
            </a:r>
            <a:r>
              <a:rPr lang="en-US" b="0" i="0" dirty="0">
                <a:solidFill>
                  <a:srgbClr val="666666"/>
                </a:solidFill>
                <a:effectLst/>
                <a:latin typeface="SFMono-Regular"/>
              </a:rPr>
              <a:t>:[{</a:t>
            </a:r>
            <a:r>
              <a:rPr lang="en-US" b="0" i="0" dirty="0">
                <a:solidFill>
                  <a:srgbClr val="000088"/>
                </a:solidFill>
                <a:effectLst/>
                <a:latin typeface="SFMono-Regular"/>
              </a:rPr>
              <a:t>ref</a:t>
            </a:r>
            <a:r>
              <a:rPr lang="en-US" b="0" i="0" dirty="0">
                <a:solidFill>
                  <a:srgbClr val="666666"/>
                </a:solidFill>
                <a:effectLst/>
                <a:latin typeface="SFMono-Regular"/>
              </a:rPr>
              <a:t>:[</a:t>
            </a:r>
            <a:r>
              <a:rPr lang="en-US" b="0" i="0" dirty="0">
                <a:solidFill>
                  <a:srgbClr val="222222"/>
                </a:solidFill>
                <a:effectLst/>
                <a:latin typeface="SFMono-Regular"/>
              </a:rPr>
              <a:t>'</a:t>
            </a:r>
            <a:r>
              <a:rPr lang="en-US" b="0" dirty="0">
                <a:solidFill>
                  <a:schemeClr val="accent1">
                    <a:lumMod val="75000"/>
                  </a:schemeClr>
                </a:solidFill>
                <a:effectLst/>
                <a:latin typeface="Consolas" panose="020B0609020204030204" pitchFamily="49" charset="0"/>
              </a:rPr>
              <a:t>employees</a:t>
            </a:r>
            <a:r>
              <a:rPr lang="en-US" b="0" i="0" dirty="0">
                <a:solidFill>
                  <a:srgbClr val="222222"/>
                </a:solidFill>
                <a:effectLst/>
                <a:latin typeface="SFMono-Regular"/>
              </a:rPr>
              <a:t>'</a:t>
            </a:r>
            <a:r>
              <a:rPr lang="en-US" b="0" i="0" dirty="0">
                <a:solidFill>
                  <a:srgbClr val="666666"/>
                </a:solidFill>
                <a:effectLst/>
                <a:latin typeface="SFMono-Regular"/>
              </a:rPr>
              <a:t>]}]}}</a:t>
            </a:r>
            <a:endParaRPr lang="en-US" b="0" dirty="0">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615137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Object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Create an Object Page with the help of annotations.</a:t>
            </a:r>
          </a:p>
          <a:p>
            <a:endParaRPr lang="en-US" dirty="0"/>
          </a:p>
          <a:p>
            <a:r>
              <a:rPr lang="en-US" dirty="0"/>
              <a:t>Exercise Code/Resource:-</a:t>
            </a:r>
          </a:p>
          <a:p>
            <a:pPr marL="285750" indent="-285750">
              <a:buFontTx/>
              <a:buChar char="-"/>
            </a:pPr>
            <a:r>
              <a:rPr lang="en-US" dirty="0">
                <a:hlinkClick r:id="rId3"/>
              </a:rPr>
              <a:t>annotations.cds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9F22C47-DA04-4A6A-ADC3-E3D0AC80DF2F}"/>
              </a:ext>
            </a:extLst>
          </p:cNvPr>
          <p:cNvPicPr>
            <a:picLocks noChangeAspect="1"/>
          </p:cNvPicPr>
          <p:nvPr/>
        </p:nvPicPr>
        <p:blipFill>
          <a:blip r:embed="rId4"/>
          <a:stretch>
            <a:fillRect/>
          </a:stretch>
        </p:blipFill>
        <p:spPr>
          <a:xfrm>
            <a:off x="3074289" y="1780086"/>
            <a:ext cx="8855947" cy="429882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454464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Third Level Drill Down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Create a new Object Page for the Purchase Order Item details.</a:t>
            </a:r>
          </a:p>
          <a:p>
            <a:endParaRPr lang="en-US" dirty="0"/>
          </a:p>
          <a:p>
            <a:r>
              <a:rPr lang="en-US" dirty="0"/>
              <a:t>Exercise code/resource:- </a:t>
            </a:r>
          </a:p>
          <a:p>
            <a:pPr marL="285750" indent="-285750">
              <a:buFontTx/>
              <a:buChar char="-"/>
            </a:pPr>
            <a:r>
              <a:rPr lang="en-US" dirty="0">
                <a:hlinkClick r:id="rId3"/>
              </a:rPr>
              <a:t>annotations.cds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C84E43C-1339-4788-8D61-54F4598EF020}"/>
              </a:ext>
            </a:extLst>
          </p:cNvPr>
          <p:cNvPicPr>
            <a:picLocks noChangeAspect="1"/>
          </p:cNvPicPr>
          <p:nvPr/>
        </p:nvPicPr>
        <p:blipFill>
          <a:blip r:embed="rId4"/>
          <a:stretch>
            <a:fillRect/>
          </a:stretch>
        </p:blipFill>
        <p:spPr>
          <a:xfrm>
            <a:off x="3872470" y="1979419"/>
            <a:ext cx="7866557" cy="381855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19273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280+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28000+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Hands-no: CDS Query Language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see how to use the CDS Query Language to perform database operations at run time.</a:t>
            </a:r>
          </a:p>
          <a:p>
            <a:endParaRPr lang="en-US" dirty="0"/>
          </a:p>
          <a:p>
            <a:r>
              <a:rPr lang="en-US" dirty="0"/>
              <a:t>Exercise Code/resources:</a:t>
            </a:r>
          </a:p>
          <a:p>
            <a:pPr marL="285750" indent="-285750">
              <a:buFontTx/>
              <a:buChar char="-"/>
            </a:pPr>
            <a:r>
              <a:rPr lang="en-US" dirty="0">
                <a:hlinkClick r:id="rId3"/>
              </a:rPr>
              <a:t>myfirstservice.cds</a:t>
            </a:r>
            <a:endParaRPr lang="en-US" dirty="0"/>
          </a:p>
          <a:p>
            <a:pPr marL="285750" indent="-285750">
              <a:buFontTx/>
              <a:buChar char="-"/>
            </a:pPr>
            <a:r>
              <a:rPr lang="en-US" dirty="0">
                <a:hlinkClick r:id="rId4"/>
              </a:rPr>
              <a:t>Test.http</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152025-18DC-4AFB-BC02-B6BE48505BF9}"/>
              </a:ext>
            </a:extLst>
          </p:cNvPr>
          <p:cNvPicPr>
            <a:picLocks noChangeAspect="1"/>
          </p:cNvPicPr>
          <p:nvPr/>
        </p:nvPicPr>
        <p:blipFill>
          <a:blip r:embed="rId5"/>
          <a:stretch>
            <a:fillRect/>
          </a:stretch>
        </p:blipFill>
        <p:spPr>
          <a:xfrm>
            <a:off x="4916049" y="2994020"/>
            <a:ext cx="6822978" cy="2736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52929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Custom Actions and Function in CAPM</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Actions and Functions allow us to modify or perform additional operations of the data which is beyond simple CURD functionality.</a:t>
            </a:r>
          </a:p>
          <a:p>
            <a:endParaRPr lang="en-US" dirty="0"/>
          </a:p>
          <a:p>
            <a:pPr algn="l"/>
            <a:r>
              <a:rPr lang="en-US" b="1" dirty="0">
                <a:effectLst/>
              </a:rPr>
              <a:t>Actions</a:t>
            </a:r>
            <a:endParaRPr lang="en-US" b="0" dirty="0">
              <a:effectLst/>
            </a:endParaRPr>
          </a:p>
          <a:p>
            <a:pPr algn="l"/>
            <a:r>
              <a:rPr lang="en-US" b="0" dirty="0">
                <a:effectLst/>
              </a:rPr>
              <a:t>Actions are operations exposed by an OData service that MAY have side effects when invoked. Actions MAY return data but MUST NOT be further composed with additional path segments. </a:t>
            </a:r>
          </a:p>
          <a:p>
            <a:pPr algn="l"/>
            <a:r>
              <a:rPr lang="en-US" b="1" dirty="0">
                <a:effectLst/>
              </a:rPr>
              <a:t>Functions</a:t>
            </a:r>
            <a:endParaRPr lang="en-US" b="0" dirty="0">
              <a:effectLst/>
            </a:endParaRPr>
          </a:p>
          <a:p>
            <a:pPr algn="l"/>
            <a:r>
              <a:rPr lang="en-US" b="0" dirty="0">
                <a:effectLst/>
              </a:rPr>
              <a:t>Functions are operations exposed by an OData service that MUST return data and MUST have no observable side effects.</a:t>
            </a:r>
          </a:p>
          <a:p>
            <a:pPr algn="l"/>
            <a:r>
              <a:rPr lang="en-US" b="0" dirty="0">
                <a:effectLst/>
              </a:rPr>
              <a:t>Simply put, Actions can be used to modify data, while Functions are used to get specific (set of) data.</a:t>
            </a:r>
          </a:p>
          <a:p>
            <a:pPr algn="l"/>
            <a:endParaRPr lang="en-US" dirty="0"/>
          </a:p>
          <a:p>
            <a:r>
              <a:rPr kumimoji="0" lang="en-US" altLang="en-US" b="0" i="0" u="none" strike="noStrike" cap="none" normalizeH="0" baseline="0" dirty="0">
                <a:ln>
                  <a:noFill/>
                </a:ln>
                <a:solidFill>
                  <a:srgbClr val="222222"/>
                </a:solidFill>
                <a:effectLst/>
              </a:rPr>
              <a:t>Within service definitions, you can additionally specify </a:t>
            </a:r>
            <a:r>
              <a:rPr kumimoji="0" lang="en-US" altLang="en-US" b="0" i="1" u="none" strike="noStrike" cap="none" normalizeH="0" baseline="0" dirty="0">
                <a:ln>
                  <a:noFill/>
                </a:ln>
                <a:solidFill>
                  <a:srgbClr val="8B0000"/>
                </a:solidFill>
                <a:effectLst/>
              </a:rPr>
              <a:t>actions</a:t>
            </a:r>
            <a:r>
              <a:rPr kumimoji="0" lang="en-US" altLang="en-US" b="0" i="0" u="none" strike="noStrike" cap="none" normalizeH="0" baseline="0" dirty="0">
                <a:ln>
                  <a:noFill/>
                </a:ln>
                <a:solidFill>
                  <a:srgbClr val="222222"/>
                </a:solidFill>
                <a:effectLst/>
              </a:rPr>
              <a:t> and </a:t>
            </a:r>
            <a:r>
              <a:rPr kumimoji="0" lang="en-US" altLang="en-US" b="0" i="1" u="none" strike="noStrike" cap="none" normalizeH="0" baseline="0" dirty="0">
                <a:ln>
                  <a:noFill/>
                </a:ln>
                <a:solidFill>
                  <a:srgbClr val="8B0000"/>
                </a:solidFill>
                <a:effectLst/>
              </a:rPr>
              <a:t>functions</a:t>
            </a:r>
            <a:r>
              <a:rPr kumimoji="0" lang="en-US" altLang="en-US" b="0" i="0" u="none" strike="noStrike" cap="none" normalizeH="0" baseline="0" dirty="0">
                <a:ln>
                  <a:noFill/>
                </a:ln>
                <a:solidFill>
                  <a:srgbClr val="222222"/>
                </a:solidFill>
                <a:effectLst/>
              </a:rPr>
              <a:t>. Use a comma-separated list of named and typed inbound parameters and an optional response type, which can be either a:</a:t>
            </a:r>
            <a:r>
              <a:rPr kumimoji="0" lang="en-US" altLang="en-US" b="0" i="0" u="none" strike="noStrike" cap="none" normalizeH="0" baseline="0" dirty="0">
                <a:ln>
                  <a:noFill/>
                </a:ln>
                <a:solidFill>
                  <a:schemeClr val="tx1"/>
                </a:solidFill>
                <a:effectLst/>
              </a:rPr>
              <a:t> </a:t>
            </a:r>
          </a:p>
          <a:p>
            <a:pPr algn="l"/>
            <a:endParaRPr lang="en-US" b="0" dirty="0">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D3990662-542A-4FAD-BC67-62E5DCEC36D1}"/>
              </a:ext>
            </a:extLst>
          </p:cNvPr>
          <p:cNvSpPr txBox="1"/>
          <p:nvPr/>
        </p:nvSpPr>
        <p:spPr>
          <a:xfrm>
            <a:off x="1907093" y="4878581"/>
            <a:ext cx="8377813" cy="1200329"/>
          </a:xfrm>
          <a:prstGeom prst="rect">
            <a:avLst/>
          </a:prstGeom>
          <a:noFill/>
        </p:spPr>
        <p:txBody>
          <a:bodyPr wrap="square">
            <a:spAutoFit/>
          </a:bodyPr>
          <a:lstStyle/>
          <a:p>
            <a:r>
              <a:rPr lang="en-US" b="0" dirty="0">
                <a:solidFill>
                  <a:srgbClr val="0000FF"/>
                </a:solidFill>
                <a:effectLst/>
                <a:latin typeface="Consolas" panose="020B0609020204030204" pitchFamily="49" charset="0"/>
              </a:rPr>
              <a:t>entity</a:t>
            </a:r>
            <a:r>
              <a:rPr lang="en-US" b="0" dirty="0">
                <a:solidFill>
                  <a:srgbClr val="000000"/>
                </a:solidFill>
                <a:effectLst/>
                <a:latin typeface="Consolas" panose="020B0609020204030204" pitchFamily="49" charset="0"/>
              </a:rPr>
              <a:t> POs </a:t>
            </a:r>
            <a:r>
              <a:rPr lang="en-US" b="0" dirty="0">
                <a:solidFill>
                  <a:srgbClr val="0000FF"/>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projection</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on</a:t>
            </a:r>
            <a:r>
              <a:rPr lang="en-US" b="0" dirty="0">
                <a:solidFill>
                  <a:srgbClr val="000000"/>
                </a:solidFill>
                <a:effectLst/>
                <a:latin typeface="Consolas" panose="020B0609020204030204" pitchFamily="49" charset="0"/>
              </a:rPr>
              <a:t> transaction.purchaseorder </a:t>
            </a:r>
            <a:r>
              <a:rPr lang="en-US" b="0" dirty="0">
                <a:solidFill>
                  <a:srgbClr val="0000FF"/>
                </a:solidFill>
                <a:effectLst/>
                <a:latin typeface="Consolas" panose="020B0609020204030204" pitchFamily="49" charset="0"/>
              </a:rPr>
              <a:t>actions</a:t>
            </a:r>
            <a:r>
              <a:rPr lang="en-US" b="0" dirty="0">
                <a:solidFill>
                  <a:srgbClr val="000000"/>
                </a:solidFill>
                <a:effectLst/>
                <a:latin typeface="Consolas" panose="020B0609020204030204" pitchFamily="49" charset="0"/>
              </a:rPr>
              <a:t>{</a:t>
            </a:r>
          </a:p>
          <a:p>
            <a:r>
              <a:rPr lang="en-US" b="0" dirty="0">
                <a:solidFill>
                  <a:srgbClr val="0000FF"/>
                </a:solidFill>
                <a:effectLst/>
                <a:latin typeface="Consolas" panose="020B0609020204030204" pitchFamily="49" charset="0"/>
              </a:rPr>
              <a:t>	function</a:t>
            </a:r>
            <a:r>
              <a:rPr lang="en-US" b="0" dirty="0">
                <a:solidFill>
                  <a:srgbClr val="000000"/>
                </a:solidFill>
                <a:effectLst/>
                <a:latin typeface="Consolas" panose="020B0609020204030204" pitchFamily="49" charset="0"/>
              </a:rPr>
              <a:t> largestOrder() </a:t>
            </a:r>
            <a:r>
              <a:rPr lang="en-US" b="0" dirty="0">
                <a:solidFill>
                  <a:srgbClr val="0000FF"/>
                </a:solidFill>
                <a:effectLst/>
                <a:latin typeface="Consolas" panose="020B0609020204030204" pitchFamily="49" charset="0"/>
              </a:rPr>
              <a:t>returns</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array of</a:t>
            </a:r>
            <a:r>
              <a:rPr lang="en-US" b="0" dirty="0">
                <a:solidFill>
                  <a:srgbClr val="000000"/>
                </a:solidFill>
                <a:effectLst/>
                <a:latin typeface="Consolas" panose="020B0609020204030204" pitchFamily="49" charset="0"/>
              </a:rPr>
              <a:t> POs;</a:t>
            </a:r>
          </a:p>
          <a:p>
            <a:r>
              <a:rPr lang="en-US" b="0" dirty="0">
                <a:solidFill>
                  <a:srgbClr val="0000FF"/>
                </a:solidFill>
                <a:effectLst/>
                <a:latin typeface="Consolas" panose="020B0609020204030204" pitchFamily="49" charset="0"/>
              </a:rPr>
              <a:t>	action</a:t>
            </a:r>
            <a:r>
              <a:rPr lang="en-US" b="0" dirty="0">
                <a:solidFill>
                  <a:srgbClr val="000000"/>
                </a:solidFill>
                <a:effectLst/>
                <a:latin typeface="Consolas" panose="020B0609020204030204" pitchFamily="49" charset="0"/>
              </a:rPr>
              <a:t> boost();</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829461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Actions and Functions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Create a custom boost action and a custom function to get the largest order in the Catalog Service and test it using the Test.http.</a:t>
            </a:r>
          </a:p>
          <a:p>
            <a:endParaRPr lang="en-US" dirty="0"/>
          </a:p>
          <a:p>
            <a:endParaRPr lang="en-US" dirty="0"/>
          </a:p>
          <a:p>
            <a:r>
              <a:rPr lang="en-US" dirty="0"/>
              <a:t>Exercise Code/Resource:</a:t>
            </a:r>
          </a:p>
          <a:p>
            <a:pPr marL="285750" indent="-285750">
              <a:buFontTx/>
              <a:buChar char="-"/>
            </a:pPr>
            <a:r>
              <a:rPr lang="en-US" dirty="0">
                <a:hlinkClick r:id="rId3"/>
              </a:rPr>
              <a:t>CatalogService.cds</a:t>
            </a:r>
            <a:endParaRPr lang="en-US" dirty="0"/>
          </a:p>
          <a:p>
            <a:pPr marL="285750" indent="-285750">
              <a:buFontTx/>
              <a:buChar char="-"/>
            </a:pPr>
            <a:r>
              <a:rPr lang="en-US" dirty="0">
                <a:hlinkClick r:id="rId4"/>
              </a:rPr>
              <a:t>CatalogService.js</a:t>
            </a:r>
            <a:endParaRPr lang="en-US" dirty="0"/>
          </a:p>
          <a:p>
            <a:pPr marL="285750" indent="-285750">
              <a:buFontTx/>
              <a:buChar char="-"/>
            </a:pPr>
            <a:r>
              <a:rPr lang="en-US" dirty="0">
                <a:hlinkClick r:id="rId5"/>
              </a:rPr>
              <a:t>Test.http</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97623C0-EF48-4799-A488-BF0D6B8D2D1F}"/>
              </a:ext>
            </a:extLst>
          </p:cNvPr>
          <p:cNvPicPr>
            <a:picLocks noChangeAspect="1"/>
          </p:cNvPicPr>
          <p:nvPr/>
        </p:nvPicPr>
        <p:blipFill>
          <a:blip r:embed="rId6"/>
          <a:stretch>
            <a:fillRect/>
          </a:stretch>
        </p:blipFill>
        <p:spPr>
          <a:xfrm>
            <a:off x="5324021" y="2652227"/>
            <a:ext cx="6415006" cy="32215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8490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Debugging Node JS in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marL="285750" indent="-285750">
              <a:buFontTx/>
              <a:buChar char="-"/>
            </a:pPr>
            <a:r>
              <a:rPr lang="en-US" b="0" i="0" dirty="0">
                <a:solidFill>
                  <a:srgbClr val="273239"/>
                </a:solidFill>
                <a:effectLst/>
                <a:latin typeface="urw-din"/>
              </a:rPr>
              <a:t>Debugging is a concept to identify and remove errors (‘bugs’) from software applications.</a:t>
            </a:r>
          </a:p>
          <a:p>
            <a:pPr marL="285750" indent="-285750">
              <a:buFontTx/>
              <a:buChar char="-"/>
            </a:pPr>
            <a:r>
              <a:rPr lang="en-US" b="0" i="0" dirty="0">
                <a:solidFill>
                  <a:srgbClr val="273239"/>
                </a:solidFill>
                <a:effectLst/>
                <a:latin typeface="urw-din"/>
              </a:rPr>
              <a:t>Using </a:t>
            </a:r>
            <a:r>
              <a:rPr lang="en-US" b="1" i="0" dirty="0">
                <a:solidFill>
                  <a:srgbClr val="273239"/>
                </a:solidFill>
                <a:effectLst/>
                <a:latin typeface="urw-din"/>
              </a:rPr>
              <a:t>console.log</a:t>
            </a:r>
            <a:r>
              <a:rPr lang="en-US" b="0" i="0" dirty="0">
                <a:solidFill>
                  <a:srgbClr val="273239"/>
                </a:solidFill>
                <a:effectLst/>
                <a:latin typeface="urw-din"/>
              </a:rPr>
              <a:t> to debug the code generally dives into an infinite loop of “stopping the app and adding a console.log, and start the app again” operations. Besides slowing down the development of the app, it also makes the writing dirty and creates unnecessary code. </a:t>
            </a:r>
          </a:p>
          <a:p>
            <a:pPr marL="285750" indent="-285750">
              <a:buFontTx/>
              <a:buChar char="-"/>
            </a:pPr>
            <a:r>
              <a:rPr lang="en-US" dirty="0">
                <a:solidFill>
                  <a:srgbClr val="273239"/>
                </a:solidFill>
                <a:latin typeface="urw-din"/>
              </a:rPr>
              <a:t>So SAP BAS and VS Code provides a better way of debugging the Node.js.</a:t>
            </a:r>
          </a:p>
          <a:p>
            <a:endParaRPr lang="en-US" dirty="0">
              <a:solidFill>
                <a:srgbClr val="273239"/>
              </a:solidFill>
              <a:latin typeface="urw-din"/>
            </a:endParaRPr>
          </a:p>
          <a:p>
            <a:r>
              <a:rPr lang="en-US" dirty="0">
                <a:solidFill>
                  <a:srgbClr val="273239"/>
                </a:solidFill>
                <a:latin typeface="urw-din"/>
              </a:rPr>
              <a:t>Steps to attach debugger in NodeJS</a:t>
            </a:r>
          </a:p>
          <a:p>
            <a:pPr marL="342900" indent="-342900">
              <a:buAutoNum type="arabicPeriod"/>
            </a:pPr>
            <a:r>
              <a:rPr lang="en-US" dirty="0">
                <a:solidFill>
                  <a:srgbClr val="273239"/>
                </a:solidFill>
                <a:latin typeface="urw-din"/>
              </a:rPr>
              <a:t>First Attach the debuggers to the module which we want to debug.</a:t>
            </a:r>
          </a:p>
          <a:p>
            <a:pPr marL="342900" indent="-342900">
              <a:buAutoNum type="arabicPeriod"/>
            </a:pPr>
            <a:r>
              <a:rPr lang="en-US" dirty="0">
                <a:solidFill>
                  <a:srgbClr val="273239"/>
                </a:solidFill>
                <a:latin typeface="urw-din"/>
              </a:rPr>
              <a:t>Go to the debug terminal by clicking on the debug icon and select the module you want to debug.</a:t>
            </a:r>
          </a:p>
          <a:p>
            <a:pPr marL="342900" indent="-342900">
              <a:buAutoNum type="arabicPeriod"/>
            </a:pPr>
            <a:r>
              <a:rPr lang="en-US" dirty="0">
                <a:solidFill>
                  <a:srgbClr val="273239"/>
                </a:solidFill>
                <a:latin typeface="urw-din"/>
              </a:rPr>
              <a:t>Start the debugger using the start icon on debug window.</a:t>
            </a:r>
          </a:p>
          <a:p>
            <a:pPr marL="342900" indent="-342900">
              <a:buAutoNum type="arabicPeriod"/>
            </a:pPr>
            <a:r>
              <a:rPr lang="en-US" dirty="0">
                <a:solidFill>
                  <a:srgbClr val="273239"/>
                </a:solidFill>
                <a:latin typeface="urw-din"/>
              </a:rPr>
              <a:t>You can also start debugging form the Run and Start debugging. </a:t>
            </a:r>
          </a:p>
          <a:p>
            <a:pPr marL="342900" indent="-342900">
              <a:buAutoNum type="arabicPeriod"/>
            </a:pPr>
            <a:r>
              <a:rPr lang="en-US" dirty="0">
                <a:solidFill>
                  <a:srgbClr val="273239"/>
                </a:solidFill>
                <a:latin typeface="urw-din"/>
              </a:rPr>
              <a:t>Once starting you will see a Debugger attached in the Terminal.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8C5168-80E0-4F02-9017-6B4F875A96D8}"/>
              </a:ext>
            </a:extLst>
          </p:cNvPr>
          <p:cNvPicPr>
            <a:picLocks noChangeAspect="1"/>
          </p:cNvPicPr>
          <p:nvPr/>
        </p:nvPicPr>
        <p:blipFill>
          <a:blip r:embed="rId3"/>
          <a:stretch>
            <a:fillRect/>
          </a:stretch>
        </p:blipFill>
        <p:spPr>
          <a:xfrm>
            <a:off x="9236670" y="4785391"/>
            <a:ext cx="2315347" cy="1768083"/>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786F09CB-16DA-4B12-B6BC-DF28E30390AE}"/>
              </a:ext>
            </a:extLst>
          </p:cNvPr>
          <p:cNvPicPr>
            <a:picLocks noChangeAspect="1"/>
          </p:cNvPicPr>
          <p:nvPr/>
        </p:nvPicPr>
        <p:blipFill>
          <a:blip r:embed="rId4"/>
          <a:stretch>
            <a:fillRect/>
          </a:stretch>
        </p:blipFill>
        <p:spPr>
          <a:xfrm>
            <a:off x="5208764" y="4195410"/>
            <a:ext cx="2883939" cy="1371630"/>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76E3CA19-5831-4FC9-A52C-EF282690ADA7}"/>
              </a:ext>
            </a:extLst>
          </p:cNvPr>
          <p:cNvPicPr>
            <a:picLocks noChangeAspect="1"/>
          </p:cNvPicPr>
          <p:nvPr/>
        </p:nvPicPr>
        <p:blipFill>
          <a:blip r:embed="rId5"/>
          <a:stretch>
            <a:fillRect/>
          </a:stretch>
        </p:blipFill>
        <p:spPr>
          <a:xfrm>
            <a:off x="4104996" y="5732767"/>
            <a:ext cx="3987707" cy="1069168"/>
          </a:xfrm>
          <a:prstGeom prst="rect">
            <a:avLst/>
          </a:prstGeom>
        </p:spPr>
        <p:style>
          <a:lnRef idx="2">
            <a:schemeClr val="dk1"/>
          </a:lnRef>
          <a:fillRef idx="1">
            <a:schemeClr val="lt1"/>
          </a:fillRef>
          <a:effectRef idx="0">
            <a:schemeClr val="dk1"/>
          </a:effectRef>
          <a:fontRef idx="minor">
            <a:schemeClr val="dk1"/>
          </a:fontRef>
        </p:style>
      </p:pic>
      <p:pic>
        <p:nvPicPr>
          <p:cNvPr id="15" name="Picture 14">
            <a:extLst>
              <a:ext uri="{FF2B5EF4-FFF2-40B4-BE49-F238E27FC236}">
                <a16:creationId xmlns:a16="http://schemas.microsoft.com/office/drawing/2014/main" id="{67AAE7EE-7A4D-4A2E-8040-5A74D66975D4}"/>
              </a:ext>
            </a:extLst>
          </p:cNvPr>
          <p:cNvPicPr>
            <a:picLocks noChangeAspect="1"/>
          </p:cNvPicPr>
          <p:nvPr/>
        </p:nvPicPr>
        <p:blipFill>
          <a:blip r:embed="rId6"/>
          <a:stretch>
            <a:fillRect/>
          </a:stretch>
        </p:blipFill>
        <p:spPr>
          <a:xfrm>
            <a:off x="8842062" y="3429000"/>
            <a:ext cx="2918330" cy="889299"/>
          </a:xfrm>
          <a:prstGeom prst="rect">
            <a:avLst/>
          </a:prstGeom>
        </p:spPr>
        <p:style>
          <a:lnRef idx="2">
            <a:schemeClr val="dk1"/>
          </a:lnRef>
          <a:fillRef idx="1">
            <a:schemeClr val="lt1"/>
          </a:fillRef>
          <a:effectRef idx="0">
            <a:schemeClr val="dk1"/>
          </a:effectRef>
          <a:fontRef idx="minor">
            <a:schemeClr val="dk1"/>
          </a:fontRef>
        </p:style>
      </p:pic>
      <p:pic>
        <p:nvPicPr>
          <p:cNvPr id="17" name="Picture 16">
            <a:extLst>
              <a:ext uri="{FF2B5EF4-FFF2-40B4-BE49-F238E27FC236}">
                <a16:creationId xmlns:a16="http://schemas.microsoft.com/office/drawing/2014/main" id="{D97F0D60-1E34-4716-A662-401F9968EDAB}"/>
              </a:ext>
            </a:extLst>
          </p:cNvPr>
          <p:cNvPicPr>
            <a:picLocks noChangeAspect="1"/>
          </p:cNvPicPr>
          <p:nvPr/>
        </p:nvPicPr>
        <p:blipFill>
          <a:blip r:embed="rId7"/>
          <a:stretch>
            <a:fillRect/>
          </a:stretch>
        </p:blipFill>
        <p:spPr>
          <a:xfrm>
            <a:off x="129383" y="4344628"/>
            <a:ext cx="4160287" cy="925862"/>
          </a:xfrm>
          <a:prstGeom prst="rect">
            <a:avLst/>
          </a:prstGeom>
        </p:spPr>
        <p:style>
          <a:lnRef idx="2">
            <a:schemeClr val="dk1"/>
          </a:lnRef>
          <a:fillRef idx="1">
            <a:schemeClr val="lt1"/>
          </a:fillRef>
          <a:effectRef idx="0">
            <a:schemeClr val="dk1"/>
          </a:effectRef>
          <a:fontRef idx="minor">
            <a:schemeClr val="dk1"/>
          </a:fontRef>
        </p:style>
      </p:pic>
      <p:cxnSp>
        <p:nvCxnSpPr>
          <p:cNvPr id="23" name="Connector: Elbow 22">
            <a:extLst>
              <a:ext uri="{FF2B5EF4-FFF2-40B4-BE49-F238E27FC236}">
                <a16:creationId xmlns:a16="http://schemas.microsoft.com/office/drawing/2014/main" id="{8E31AE5E-23A2-4808-886B-AE2B38903515}"/>
              </a:ext>
            </a:extLst>
          </p:cNvPr>
          <p:cNvCxnSpPr>
            <a:stCxn id="15" idx="2"/>
            <a:endCxn id="4" idx="0"/>
          </p:cNvCxnSpPr>
          <p:nvPr/>
        </p:nvCxnSpPr>
        <p:spPr>
          <a:xfrm rot="16200000" flipH="1">
            <a:off x="10114239" y="4505286"/>
            <a:ext cx="467092" cy="931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1E60A5E-13D4-4FB2-A0E8-4F8694978FC1}"/>
              </a:ext>
            </a:extLst>
          </p:cNvPr>
          <p:cNvCxnSpPr>
            <a:stCxn id="4" idx="1"/>
            <a:endCxn id="6" idx="3"/>
          </p:cNvCxnSpPr>
          <p:nvPr/>
        </p:nvCxnSpPr>
        <p:spPr>
          <a:xfrm rot="10800000">
            <a:off x="8092704" y="4881225"/>
            <a:ext cx="1143967" cy="7882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F96F7F6-612D-4101-B8F7-7FAC880E29D2}"/>
              </a:ext>
            </a:extLst>
          </p:cNvPr>
          <p:cNvCxnSpPr>
            <a:stCxn id="4" idx="1"/>
            <a:endCxn id="9" idx="3"/>
          </p:cNvCxnSpPr>
          <p:nvPr/>
        </p:nvCxnSpPr>
        <p:spPr>
          <a:xfrm rot="10800000" flipV="1">
            <a:off x="8092704" y="5669433"/>
            <a:ext cx="1143967" cy="5979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89F0796A-0E3D-4D64-81A4-345DEE8EACB6}"/>
              </a:ext>
            </a:extLst>
          </p:cNvPr>
          <p:cNvCxnSpPr>
            <a:stCxn id="9" idx="1"/>
            <a:endCxn id="17" idx="2"/>
          </p:cNvCxnSpPr>
          <p:nvPr/>
        </p:nvCxnSpPr>
        <p:spPr>
          <a:xfrm rot="10800000">
            <a:off x="2209528" y="5270491"/>
            <a:ext cx="1895469" cy="9968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8F9505F1-CE98-49CD-95DE-E22E6A174AB4}"/>
              </a:ext>
            </a:extLst>
          </p:cNvPr>
          <p:cNvCxnSpPr>
            <a:stCxn id="6" idx="1"/>
            <a:endCxn id="17" idx="3"/>
          </p:cNvCxnSpPr>
          <p:nvPr/>
        </p:nvCxnSpPr>
        <p:spPr>
          <a:xfrm rot="10800000">
            <a:off x="4289670" y="4807559"/>
            <a:ext cx="919094" cy="736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597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use debugger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666007" cy="1200329"/>
          </a:xfrm>
          <a:prstGeom prst="rect">
            <a:avLst/>
          </a:prstGeom>
          <a:noFill/>
        </p:spPr>
        <p:txBody>
          <a:bodyPr wrap="square" rtlCol="0">
            <a:spAutoFit/>
          </a:bodyPr>
          <a:lstStyle/>
          <a:p>
            <a:r>
              <a:rPr lang="en-US" dirty="0"/>
              <a:t>Once the debugger is attached to our application. We should know how to use the debugger window to find the errors and debug the code.</a:t>
            </a:r>
          </a:p>
          <a:p>
            <a:r>
              <a:rPr lang="en-US" dirty="0"/>
              <a:t>So, when the debugger hit an operation in the BAS it will look like this. And the debug window will show us the variables and the breakpoint which are there in our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967C799-2D25-45EF-9D9D-9258D7147A65}"/>
              </a:ext>
            </a:extLst>
          </p:cNvPr>
          <p:cNvPicPr>
            <a:picLocks noChangeAspect="1"/>
          </p:cNvPicPr>
          <p:nvPr/>
        </p:nvPicPr>
        <p:blipFill>
          <a:blip r:embed="rId3"/>
          <a:stretch>
            <a:fillRect/>
          </a:stretch>
        </p:blipFill>
        <p:spPr>
          <a:xfrm>
            <a:off x="332942" y="2079682"/>
            <a:ext cx="7252052" cy="152637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523D397B-0087-40F9-A266-FF6BF307AE28}"/>
              </a:ext>
            </a:extLst>
          </p:cNvPr>
          <p:cNvPicPr>
            <a:picLocks noChangeAspect="1"/>
          </p:cNvPicPr>
          <p:nvPr/>
        </p:nvPicPr>
        <p:blipFill>
          <a:blip r:embed="rId4"/>
          <a:stretch>
            <a:fillRect/>
          </a:stretch>
        </p:blipFill>
        <p:spPr>
          <a:xfrm>
            <a:off x="7371670" y="3787579"/>
            <a:ext cx="2412661" cy="942556"/>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DC64E879-13FA-48B7-8080-AF15F4747D3A}"/>
              </a:ext>
            </a:extLst>
          </p:cNvPr>
          <p:cNvPicPr>
            <a:picLocks noChangeAspect="1"/>
          </p:cNvPicPr>
          <p:nvPr/>
        </p:nvPicPr>
        <p:blipFill>
          <a:blip r:embed="rId5"/>
          <a:stretch>
            <a:fillRect/>
          </a:stretch>
        </p:blipFill>
        <p:spPr>
          <a:xfrm>
            <a:off x="9936250" y="896528"/>
            <a:ext cx="1827491" cy="5104992"/>
          </a:xfrm>
          <a:prstGeom prst="rect">
            <a:avLst/>
          </a:prstGeom>
        </p:spPr>
        <p:style>
          <a:lnRef idx="2">
            <a:schemeClr val="dk1"/>
          </a:lnRef>
          <a:fillRef idx="1">
            <a:schemeClr val="lt1"/>
          </a:fillRef>
          <a:effectRef idx="0">
            <a:schemeClr val="dk1"/>
          </a:effectRef>
          <a:fontRef idx="minor">
            <a:schemeClr val="dk1"/>
          </a:fontRef>
        </p:style>
      </p:pic>
      <p:sp>
        <p:nvSpPr>
          <p:cNvPr id="10" name="TextBox 9">
            <a:extLst>
              <a:ext uri="{FF2B5EF4-FFF2-40B4-BE49-F238E27FC236}">
                <a16:creationId xmlns:a16="http://schemas.microsoft.com/office/drawing/2014/main" id="{958F7F46-D3C4-4432-B6B8-18DC3B907300}"/>
              </a:ext>
            </a:extLst>
          </p:cNvPr>
          <p:cNvSpPr txBox="1"/>
          <p:nvPr/>
        </p:nvSpPr>
        <p:spPr>
          <a:xfrm>
            <a:off x="261764" y="3787579"/>
            <a:ext cx="7252052" cy="1754326"/>
          </a:xfrm>
          <a:prstGeom prst="rect">
            <a:avLst/>
          </a:prstGeom>
          <a:noFill/>
        </p:spPr>
        <p:txBody>
          <a:bodyPr wrap="square" rtlCol="0">
            <a:spAutoFit/>
          </a:bodyPr>
          <a:lstStyle/>
          <a:p>
            <a:r>
              <a:rPr lang="en-US" dirty="0"/>
              <a:t>We can run the debugger step by step as we wanted using the panel given on the debug window.</a:t>
            </a:r>
          </a:p>
          <a:p>
            <a:endParaRPr lang="en-US" dirty="0"/>
          </a:p>
          <a:p>
            <a:r>
              <a:rPr lang="en-US" dirty="0"/>
              <a:t>We can also use shortcuts to move the debugger.</a:t>
            </a:r>
          </a:p>
          <a:p>
            <a:r>
              <a:rPr lang="en-US" dirty="0"/>
              <a:t>F5 – To move the debugger to the completely until the next break point</a:t>
            </a:r>
          </a:p>
          <a:p>
            <a:r>
              <a:rPr lang="en-US" dirty="0"/>
              <a:t>F10 – Move debugger to the next line of code.</a:t>
            </a:r>
          </a:p>
        </p:txBody>
      </p:sp>
    </p:spTree>
    <p:extLst>
      <p:ext uri="{BB962C8B-B14F-4D97-AF65-F5344CB8AC3E}">
        <p14:creationId xmlns:p14="http://schemas.microsoft.com/office/powerpoint/2010/main" val="1532656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Debugging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Try to debug the NodeJS code in the Business Application Studio. Have a look at the debugging window and perform the operations on the debugging console.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96A4C08-A8CB-4646-87C8-AE1CB296482A}"/>
              </a:ext>
            </a:extLst>
          </p:cNvPr>
          <p:cNvPicPr>
            <a:picLocks noChangeAspect="1"/>
          </p:cNvPicPr>
          <p:nvPr/>
        </p:nvPicPr>
        <p:blipFill>
          <a:blip r:embed="rId3"/>
          <a:stretch>
            <a:fillRect/>
          </a:stretch>
        </p:blipFill>
        <p:spPr>
          <a:xfrm>
            <a:off x="7116231" y="1417885"/>
            <a:ext cx="1774064" cy="50729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0930602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13911</TotalTime>
  <Words>2958</Words>
  <Application>Microsoft Office PowerPoint</Application>
  <PresentationFormat>Widescreen</PresentationFormat>
  <Paragraphs>309</Paragraphs>
  <Slides>37</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72</vt:lpstr>
      <vt:lpstr>Arial</vt:lpstr>
      <vt:lpstr>Avenir Next</vt:lpstr>
      <vt:lpstr>Calibri</vt:lpstr>
      <vt:lpstr>Calibri Light</vt:lpstr>
      <vt:lpstr>Consolas</vt:lpstr>
      <vt:lpstr>Cooper Black</vt:lpstr>
      <vt:lpstr>SAPBook</vt:lpstr>
      <vt:lpstr>SFMono-Regular</vt:lpstr>
      <vt:lpstr>urw-din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720</cp:revision>
  <dcterms:created xsi:type="dcterms:W3CDTF">2016-07-10T03:33:26Z</dcterms:created>
  <dcterms:modified xsi:type="dcterms:W3CDTF">2023-02-28T16:15:37Z</dcterms:modified>
</cp:coreProperties>
</file>